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56" r:id="rId1"/>
  </p:sldMasterIdLst>
  <p:notesMasterIdLst>
    <p:notesMasterId r:id="rId31"/>
  </p:notesMasterIdLst>
  <p:sldIdLst>
    <p:sldId id="257" r:id="rId2"/>
    <p:sldId id="309" r:id="rId3"/>
    <p:sldId id="289" r:id="rId4"/>
    <p:sldId id="310" r:id="rId5"/>
    <p:sldId id="291" r:id="rId6"/>
    <p:sldId id="256" r:id="rId7"/>
    <p:sldId id="294" r:id="rId8"/>
    <p:sldId id="295" r:id="rId9"/>
    <p:sldId id="296" r:id="rId10"/>
    <p:sldId id="297" r:id="rId11"/>
    <p:sldId id="298" r:id="rId12"/>
    <p:sldId id="299" r:id="rId13"/>
    <p:sldId id="311" r:id="rId14"/>
    <p:sldId id="312" r:id="rId15"/>
    <p:sldId id="300" r:id="rId16"/>
    <p:sldId id="302" r:id="rId17"/>
    <p:sldId id="303" r:id="rId18"/>
    <p:sldId id="313" r:id="rId19"/>
    <p:sldId id="316" r:id="rId20"/>
    <p:sldId id="274" r:id="rId21"/>
    <p:sldId id="275" r:id="rId22"/>
    <p:sldId id="318" r:id="rId23"/>
    <p:sldId id="281" r:id="rId24"/>
    <p:sldId id="320" r:id="rId25"/>
    <p:sldId id="280" r:id="rId26"/>
    <p:sldId id="317" r:id="rId27"/>
    <p:sldId id="283" r:id="rId28"/>
    <p:sldId id="273" r:id="rId29"/>
    <p:sldId id="282" r:id="rId30"/>
  </p:sldIdLst>
  <p:sldSz cx="9144000" cy="5143500" type="screen16x9"/>
  <p:notesSz cx="6858000" cy="9144000"/>
  <p:embeddedFontLst>
    <p:embeddedFont>
      <p:font typeface="Calibri" panose="020F0502020204030204" pitchFamily="34" charset="0"/>
      <p:regular r:id="rId32"/>
      <p:bold r:id="rId33"/>
      <p:italic r:id="rId34"/>
      <p:boldItalic r:id="rId35"/>
    </p:embeddedFont>
    <p:embeddedFont>
      <p:font typeface="Open Sans" panose="020B0606030504020204" pitchFamily="34" charset="0"/>
      <p:regular r:id="rId36"/>
      <p:bold r:id="rId37"/>
      <p:italic r:id="rId38"/>
      <p:boldItalic r:id="rId39"/>
    </p:embeddedFont>
    <p:embeddedFont>
      <p:font typeface="Tahoma" panose="020B0604030504040204" pitchFamily="34" charset="0"/>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76"/>
    <p:restoredTop sz="77656" autoAdjust="0"/>
  </p:normalViewPr>
  <p:slideViewPr>
    <p:cSldViewPr snapToGrid="0">
      <p:cViewPr>
        <p:scale>
          <a:sx n="126" d="100"/>
          <a:sy n="126" d="100"/>
        </p:scale>
        <p:origin x="1096" y="-5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43417224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45974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Academic conceptualization of quality encompasses multiple dimensions of qualitative research. There are best practices of quality procedures that </a:t>
            </a:r>
          </a:p>
        </p:txBody>
      </p:sp>
    </p:spTree>
    <p:extLst>
      <p:ext uri="{BB962C8B-B14F-4D97-AF65-F5344CB8AC3E}">
        <p14:creationId xmlns:p14="http://schemas.microsoft.com/office/powerpoint/2010/main" val="4244138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Qualitative research is liking solving a crime</a:t>
            </a:r>
          </a:p>
          <a:p>
            <a:pPr marL="171450" lvl="0" indent="-171450">
              <a:spcBef>
                <a:spcPts val="0"/>
              </a:spcBef>
              <a:buFont typeface="Arial" panose="020B0604020202020204" pitchFamily="34" charset="0"/>
              <a:buChar char="•"/>
            </a:pPr>
            <a:r>
              <a:rPr lang="en-US" dirty="0"/>
              <a:t>Your</a:t>
            </a:r>
            <a:r>
              <a:rPr lang="en-US" baseline="0" dirty="0"/>
              <a:t> goal is to find the patterns and facts</a:t>
            </a:r>
          </a:p>
          <a:p>
            <a:pPr marL="171450" lvl="0" indent="-171450">
              <a:spcBef>
                <a:spcPts val="0"/>
              </a:spcBef>
              <a:buFont typeface="Arial" panose="020B0604020202020204" pitchFamily="34" charset="0"/>
              <a:buChar char="•"/>
            </a:pPr>
            <a:r>
              <a:rPr lang="en-US" baseline="0" dirty="0"/>
              <a:t>Your goal is to find the motive  behind people’s experience</a:t>
            </a:r>
          </a:p>
          <a:p>
            <a:pPr marL="171450" lvl="0" indent="-171450">
              <a:spcBef>
                <a:spcPts val="0"/>
              </a:spcBef>
              <a:buFont typeface="Arial" panose="020B0604020202020204" pitchFamily="34" charset="0"/>
              <a:buChar char="•"/>
            </a:pPr>
            <a:r>
              <a:rPr lang="en-US" baseline="0" dirty="0"/>
              <a:t>You have to be strategic about who you interview</a:t>
            </a:r>
          </a:p>
          <a:p>
            <a:pPr marL="171450" lvl="0" indent="-171450">
              <a:spcBef>
                <a:spcPts val="0"/>
              </a:spcBef>
              <a:buFont typeface="Arial" panose="020B0604020202020204" pitchFamily="34" charset="0"/>
              <a:buChar char="•"/>
            </a:pPr>
            <a:r>
              <a:rPr lang="en-US" baseline="0" dirty="0"/>
              <a:t>The best investigator follow-leads</a:t>
            </a:r>
          </a:p>
          <a:p>
            <a:pPr marL="171450" lvl="0" indent="-171450">
              <a:spcBef>
                <a:spcPts val="0"/>
              </a:spcBef>
              <a:buFont typeface="Arial" panose="020B0604020202020204" pitchFamily="34" charset="0"/>
              <a:buChar char="•"/>
            </a:pPr>
            <a:r>
              <a:rPr lang="en-US" baseline="0" dirty="0"/>
              <a:t>The best investigator keeps back to the drawing broad and fine tune his theory for solving the crime</a:t>
            </a:r>
          </a:p>
          <a:p>
            <a:pPr marL="0" lvl="0" indent="0">
              <a:spcBef>
                <a:spcPts val="0"/>
              </a:spcBef>
              <a:buFont typeface="Arial" panose="020B0604020202020204" pitchFamily="34" charset="0"/>
              <a:buNone/>
            </a:pPr>
            <a:endParaRPr dirty="0"/>
          </a:p>
        </p:txBody>
      </p:sp>
    </p:spTree>
    <p:extLst>
      <p:ext uri="{BB962C8B-B14F-4D97-AF65-F5344CB8AC3E}">
        <p14:creationId xmlns:p14="http://schemas.microsoft.com/office/powerpoint/2010/main" val="2548161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Researcher is the instrument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Recognize that who you are can be a barrier or an asset in data collection</a:t>
            </a:r>
          </a:p>
          <a:p>
            <a:endParaRPr lang="en-US" dirty="0"/>
          </a:p>
        </p:txBody>
      </p:sp>
    </p:spTree>
    <p:extLst>
      <p:ext uri="{BB962C8B-B14F-4D97-AF65-F5344CB8AC3E}">
        <p14:creationId xmlns:p14="http://schemas.microsoft.com/office/powerpoint/2010/main" val="2083384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A quality product starts at the assembly</a:t>
            </a:r>
            <a:r>
              <a:rPr lang="en-US" baseline="0" dirty="0"/>
              <a:t> like. A good investigator protects the crime scene. Before they start collecting data, what do they do, they bar the place off. </a:t>
            </a:r>
          </a:p>
          <a:p>
            <a:pPr lvl="0">
              <a:spcBef>
                <a:spcPts val="0"/>
              </a:spcBef>
              <a:buNone/>
            </a:pPr>
            <a:endParaRPr lang="en-US" baseline="0" dirty="0"/>
          </a:p>
          <a:p>
            <a:pPr lvl="0">
              <a:spcBef>
                <a:spcPts val="0"/>
              </a:spcBef>
              <a:buNone/>
            </a:pPr>
            <a:r>
              <a:rPr lang="en-US" baseline="0" dirty="0"/>
              <a:t>It is important that you and your team know at your finger tips the goal of the study and what they can’t miss asking people</a:t>
            </a:r>
          </a:p>
          <a:p>
            <a:pPr lvl="0">
              <a:spcBef>
                <a:spcPts val="0"/>
              </a:spcBef>
              <a:buNone/>
            </a:pPr>
            <a:endParaRPr lang="en-US" baseline="0" dirty="0"/>
          </a:p>
          <a:p>
            <a:pPr lvl="0">
              <a:spcBef>
                <a:spcPts val="0"/>
              </a:spcBef>
              <a:buNone/>
            </a:pPr>
            <a:r>
              <a:rPr lang="en-US" baseline="0" dirty="0"/>
              <a:t>Interview with the guide among your study team, including yourself. It is easy to train, but it is not easy to be vulnerable. You need to do it to get the kinks out</a:t>
            </a:r>
          </a:p>
          <a:p>
            <a:pPr lvl="0">
              <a:spcBef>
                <a:spcPts val="0"/>
              </a:spcBef>
              <a:buNone/>
            </a:pPr>
            <a:endParaRPr lang="en-US" baseline="0" dirty="0"/>
          </a:p>
          <a:p>
            <a:pPr lvl="0">
              <a:spcBef>
                <a:spcPts val="0"/>
              </a:spcBef>
              <a:buNone/>
            </a:pPr>
            <a:r>
              <a:rPr lang="en-US" baseline="0" dirty="0"/>
              <a:t>Rather than having twenty questions, make sure you have five key questions. Imagine you have 5-10 minutes for an  interview what will you ask? Think of interviewing midwives or doctors? Or a mother who has to go to a market</a:t>
            </a:r>
          </a:p>
          <a:p>
            <a:pPr lvl="0">
              <a:spcBef>
                <a:spcPts val="0"/>
              </a:spcBef>
              <a:buNone/>
            </a:pPr>
            <a:endParaRPr lang="en-US" baseline="0" dirty="0"/>
          </a:p>
          <a:p>
            <a:pPr lvl="0">
              <a:spcBef>
                <a:spcPts val="0"/>
              </a:spcBef>
              <a:buNone/>
            </a:pPr>
            <a:r>
              <a:rPr lang="en-US" baseline="0" dirty="0"/>
              <a:t>When you do the pilot testing, look for two things: </a:t>
            </a:r>
            <a:r>
              <a:rPr lang="en-US" b="1" baseline="0" dirty="0">
                <a:solidFill>
                  <a:srgbClr val="FF0000"/>
                </a:solidFill>
              </a:rPr>
              <a:t>the wording of the question and the sequence or flow of the questions</a:t>
            </a:r>
            <a:endParaRPr b="1" dirty="0">
              <a:solidFill>
                <a:srgbClr val="FF0000"/>
              </a:solidFill>
            </a:endParaRPr>
          </a:p>
        </p:txBody>
      </p:sp>
    </p:spTree>
    <p:extLst>
      <p:ext uri="{BB962C8B-B14F-4D97-AF65-F5344CB8AC3E}">
        <p14:creationId xmlns:p14="http://schemas.microsoft.com/office/powerpoint/2010/main" val="3504475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228600" lvl="0" indent="-228600">
              <a:spcBef>
                <a:spcPts val="0"/>
              </a:spcBef>
              <a:buAutoNum type="arabicPeriod"/>
            </a:pPr>
            <a:r>
              <a:rPr lang="en-US" baseline="0" dirty="0"/>
              <a:t>Listening makes you learn about</a:t>
            </a:r>
          </a:p>
          <a:p>
            <a:pPr marL="685800" lvl="1" indent="-228600">
              <a:spcBef>
                <a:spcPts val="0"/>
              </a:spcBef>
              <a:buAutoNum type="arabicPeriod"/>
            </a:pPr>
            <a:r>
              <a:rPr lang="en-US" baseline="0" dirty="0"/>
              <a:t>How to better phrase questions</a:t>
            </a:r>
          </a:p>
          <a:p>
            <a:pPr marL="685800" lvl="1" indent="-228600">
              <a:spcBef>
                <a:spcPts val="0"/>
              </a:spcBef>
              <a:buAutoNum type="arabicPeriod"/>
            </a:pPr>
            <a:r>
              <a:rPr lang="en-US" baseline="0" dirty="0"/>
              <a:t>Areas that you are not probing</a:t>
            </a:r>
          </a:p>
          <a:p>
            <a:pPr marL="685800" lvl="1" indent="-228600">
              <a:spcBef>
                <a:spcPts val="0"/>
              </a:spcBef>
              <a:buAutoNum type="arabicPeriod"/>
            </a:pPr>
            <a:r>
              <a:rPr lang="en-US" baseline="0" dirty="0"/>
              <a:t>How dominant you are in the interview</a:t>
            </a:r>
          </a:p>
          <a:p>
            <a:pPr marL="685800" lvl="1" indent="-228600">
              <a:spcBef>
                <a:spcPts val="0"/>
              </a:spcBef>
              <a:buAutoNum type="arabicPeriod"/>
            </a:pPr>
            <a:r>
              <a:rPr lang="en-US" baseline="0" dirty="0"/>
              <a:t>Areas that you are not probing</a:t>
            </a:r>
          </a:p>
          <a:p>
            <a:pPr marL="457200" lvl="1" indent="0">
              <a:spcBef>
                <a:spcPts val="0"/>
              </a:spcBef>
              <a:buNone/>
            </a:pPr>
            <a:endParaRPr lang="en-US" baseline="0" dirty="0"/>
          </a:p>
          <a:p>
            <a:pPr marL="457200" lvl="1" indent="0">
              <a:spcBef>
                <a:spcPts val="0"/>
              </a:spcBef>
              <a:buNone/>
            </a:pPr>
            <a:endParaRPr lang="en-US" baseline="0" dirty="0"/>
          </a:p>
          <a:p>
            <a:pPr marL="457200" lvl="1" indent="0">
              <a:spcBef>
                <a:spcPts val="0"/>
              </a:spcBef>
              <a:buNone/>
            </a:pPr>
            <a:r>
              <a:rPr lang="en-US" baseline="0" dirty="0"/>
              <a:t>Debriefing</a:t>
            </a:r>
          </a:p>
          <a:p>
            <a:pPr marL="685800" lvl="1" indent="-228600">
              <a:spcBef>
                <a:spcPts val="0"/>
              </a:spcBef>
              <a:buAutoNum type="arabicPeriod"/>
            </a:pPr>
            <a:r>
              <a:rPr lang="en-US" baseline="0" dirty="0"/>
              <a:t>Allows you to begin to chart your understanding about the problem</a:t>
            </a:r>
          </a:p>
          <a:p>
            <a:pPr marL="685800" lvl="1" indent="-228600">
              <a:spcBef>
                <a:spcPts val="0"/>
              </a:spcBef>
              <a:buAutoNum type="arabicPeriod"/>
            </a:pPr>
            <a:r>
              <a:rPr lang="en-US" baseline="0" dirty="0"/>
              <a:t>Helps interviewers know what you are looking for and why?</a:t>
            </a:r>
          </a:p>
          <a:p>
            <a:pPr marL="457200" lvl="1" indent="0">
              <a:spcBef>
                <a:spcPts val="0"/>
              </a:spcBef>
              <a:buNone/>
            </a:pPr>
            <a:endParaRPr lang="en-US" baseline="0" dirty="0"/>
          </a:p>
        </p:txBody>
      </p:sp>
    </p:spTree>
    <p:extLst>
      <p:ext uri="{BB962C8B-B14F-4D97-AF65-F5344CB8AC3E}">
        <p14:creationId xmlns:p14="http://schemas.microsoft.com/office/powerpoint/2010/main" val="350059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Compare two transcripts</a:t>
            </a:r>
          </a:p>
        </p:txBody>
      </p:sp>
    </p:spTree>
    <p:extLst>
      <p:ext uri="{BB962C8B-B14F-4D97-AF65-F5344CB8AC3E}">
        <p14:creationId xmlns:p14="http://schemas.microsoft.com/office/powerpoint/2010/main" val="3468190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Compare two transcripts</a:t>
            </a:r>
          </a:p>
        </p:txBody>
      </p:sp>
    </p:spTree>
    <p:extLst>
      <p:ext uri="{BB962C8B-B14F-4D97-AF65-F5344CB8AC3E}">
        <p14:creationId xmlns:p14="http://schemas.microsoft.com/office/powerpoint/2010/main" val="2989388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err="1"/>
              <a:t>Indepth</a:t>
            </a:r>
            <a:r>
              <a:rPr lang="en-US" dirty="0"/>
              <a:t> description</a:t>
            </a:r>
          </a:p>
          <a:p>
            <a:pPr lvl="0">
              <a:spcBef>
                <a:spcPts val="0"/>
              </a:spcBef>
              <a:buNone/>
            </a:pPr>
            <a:r>
              <a:rPr lang="en-US" dirty="0"/>
              <a:t>	They are really interested in the context where</a:t>
            </a:r>
            <a:r>
              <a:rPr lang="en-US" baseline="0" dirty="0"/>
              <a:t> people experiences occur—interested in who, where and how? Does the phenomenon only relates to men</a:t>
            </a:r>
          </a:p>
          <a:p>
            <a:pPr lvl="0">
              <a:spcBef>
                <a:spcPts val="0"/>
              </a:spcBef>
              <a:buNone/>
            </a:pPr>
            <a:r>
              <a:rPr lang="en-US" baseline="0" dirty="0"/>
              <a:t>	They want to know if the findings are transferable to other settings</a:t>
            </a:r>
          </a:p>
          <a:p>
            <a:pPr lvl="0">
              <a:spcBef>
                <a:spcPts val="0"/>
              </a:spcBef>
              <a:buNone/>
            </a:pPr>
            <a:r>
              <a:rPr lang="en-US" baseline="0" dirty="0"/>
              <a:t>They are interested in representing participant’s views more so than the researcher’s own—So they will use quotes than numbers</a:t>
            </a:r>
          </a:p>
          <a:p>
            <a:pPr lvl="0">
              <a:spcBef>
                <a:spcPts val="0"/>
              </a:spcBef>
              <a:buNone/>
            </a:pPr>
            <a:r>
              <a:rPr lang="en-US" baseline="0" dirty="0"/>
              <a:t>They are also interested in finding meaning in experiences.. So not only description, but why? Why do people smoke even know they know it is harmful? Why do people defecate outside even when there is latrine? Why do midwives not treat women with respect? </a:t>
            </a:r>
          </a:p>
          <a:p>
            <a:pPr lvl="0">
              <a:spcBef>
                <a:spcPts val="0"/>
              </a:spcBef>
              <a:buNone/>
            </a:pPr>
            <a:r>
              <a:rPr lang="en-US" baseline="0" dirty="0"/>
              <a:t>Like a jury in a court, a good explanatory framework will allow an outsiders or others to evaluate if the findings resonate. Is this possible? Does the evidence points to that?</a:t>
            </a:r>
          </a:p>
        </p:txBody>
      </p:sp>
    </p:spTree>
    <p:extLst>
      <p:ext uri="{BB962C8B-B14F-4D97-AF65-F5344CB8AC3E}">
        <p14:creationId xmlns:p14="http://schemas.microsoft.com/office/powerpoint/2010/main" val="2440432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smtClean="0"/>
              <a:t>7/19/23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GB" sz="1000" smtClean="0">
                <a:solidFill>
                  <a:schemeClr val="dk2"/>
                </a:solidFill>
                <a:latin typeface="Open Sans"/>
                <a:ea typeface="Open Sans"/>
                <a:cs typeface="Open Sans"/>
                <a:sym typeface="Open Sans"/>
              </a:rPr>
              <a:t>‹#›</a:t>
            </a:fld>
            <a:endParaRPr lang="en-GB" sz="100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val="1711149123"/>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D6473-DF6D-4702-B328-E0DD40540A4E}" type="datetimeFigureOut">
              <a:rPr lang="en-US" smtClean="0"/>
              <a:t>7/19/23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GB" sz="1000" smtClean="0">
                <a:solidFill>
                  <a:schemeClr val="dk2"/>
                </a:solidFill>
                <a:latin typeface="Open Sans"/>
                <a:ea typeface="Open Sans"/>
                <a:cs typeface="Open Sans"/>
                <a:sym typeface="Open Sans"/>
              </a:rPr>
              <a:t>‹#›</a:t>
            </a:fld>
            <a:endParaRPr lang="en-GB" sz="100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val="1200800293"/>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F7E3A-B166-407D-9866-32884E7D5B37}" type="datetimeFigureOut">
              <a:rPr lang="en-US" smtClean="0"/>
              <a:t>7/19/23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GB" sz="1000" smtClean="0">
                <a:solidFill>
                  <a:schemeClr val="dk2"/>
                </a:solidFill>
                <a:latin typeface="Open Sans"/>
                <a:ea typeface="Open Sans"/>
                <a:cs typeface="Open Sans"/>
                <a:sym typeface="Open Sans"/>
              </a:rPr>
              <a:t>‹#›</a:t>
            </a:fld>
            <a:endParaRPr lang="en-GB" sz="100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val="1698796930"/>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7" name="Shape 27"/>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11700" y="1266325"/>
            <a:ext cx="8520600" cy="330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extLst>
      <p:ext uri="{BB962C8B-B14F-4D97-AF65-F5344CB8AC3E}">
        <p14:creationId xmlns:p14="http://schemas.microsoft.com/office/powerpoint/2010/main" val="1844122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CLCD</a:t>
            </a:r>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2800" b="0" i="0" u="none" strike="noStrike" cap="none" smtClean="0">
                <a:solidFill>
                  <a:schemeClr val="dk2"/>
                </a:solidFill>
                <a:latin typeface="Calibri"/>
                <a:ea typeface="Calibri"/>
                <a:cs typeface="Calibri"/>
                <a:sym typeface="Calibri"/>
              </a:rPr>
              <a:t>‹#›</a:t>
            </a:fld>
            <a:endParaRPr lang="en-GB" sz="2800" b="0" i="0" u="none" strike="noStrike" cap="none">
              <a:solidFill>
                <a:schemeClr val="dk2"/>
              </a:solidFill>
              <a:latin typeface="Calibri"/>
              <a:ea typeface="Calibri"/>
              <a:cs typeface="Calibri"/>
              <a:sym typeface="Calibri"/>
            </a:endParaRPr>
          </a:p>
        </p:txBody>
      </p:sp>
    </p:spTree>
    <p:extLst>
      <p:ext uri="{BB962C8B-B14F-4D97-AF65-F5344CB8AC3E}">
        <p14:creationId xmlns:p14="http://schemas.microsoft.com/office/powerpoint/2010/main" val="3253358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7/19/23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GB" sz="1000" smtClean="0">
                <a:solidFill>
                  <a:schemeClr val="dk2"/>
                </a:solidFill>
                <a:latin typeface="Open Sans"/>
                <a:ea typeface="Open Sans"/>
                <a:cs typeface="Open Sans"/>
                <a:sym typeface="Open Sans"/>
              </a:rPr>
              <a:t>‹#›</a:t>
            </a:fld>
            <a:endParaRPr lang="en-GB" sz="100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val="2675418849"/>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AB4D41-86C1-4908-B66A-0B50CEB3BF29}" type="datetimeFigureOut">
              <a:rPr lang="en-US" smtClean="0"/>
              <a:t>7/19/23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GB" sz="1000" smtClean="0">
                <a:solidFill>
                  <a:schemeClr val="dk2"/>
                </a:solidFill>
                <a:latin typeface="Open Sans"/>
                <a:ea typeface="Open Sans"/>
                <a:cs typeface="Open Sans"/>
                <a:sym typeface="Open Sans"/>
              </a:rPr>
              <a:t>‹#›</a:t>
            </a:fld>
            <a:endParaRPr lang="en-GB" sz="100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val="2204607097"/>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426E2C-56C1-4E0D-A793-0088A7FDD37E}" type="datetimeFigureOut">
              <a:rPr lang="en-US" smtClean="0"/>
              <a:t>7/19/23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lvl="0" algn="r">
              <a:spcBef>
                <a:spcPts val="0"/>
              </a:spcBef>
              <a:buNone/>
            </a:pPr>
            <a:fld id="{00000000-1234-1234-1234-123412341234}" type="slidenum">
              <a:rPr lang="en-GB" sz="1000" smtClean="0">
                <a:solidFill>
                  <a:schemeClr val="dk2"/>
                </a:solidFill>
                <a:latin typeface="Open Sans"/>
                <a:ea typeface="Open Sans"/>
                <a:cs typeface="Open Sans"/>
                <a:sym typeface="Open Sans"/>
              </a:rPr>
              <a:t>‹#›</a:t>
            </a:fld>
            <a:endParaRPr lang="en-GB" sz="100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val="2976226087"/>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C39B41-D8B5-4052-B551-9B5525EAA8B6}" type="datetimeFigureOut">
              <a:rPr lang="en-US" smtClean="0"/>
              <a:t>7/19/23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lvl="0" algn="r">
              <a:spcBef>
                <a:spcPts val="0"/>
              </a:spcBef>
              <a:buNone/>
            </a:pPr>
            <a:fld id="{00000000-1234-1234-1234-123412341234}" type="slidenum">
              <a:rPr lang="en-GB" sz="1000" smtClean="0">
                <a:solidFill>
                  <a:schemeClr val="dk2"/>
                </a:solidFill>
                <a:latin typeface="Open Sans"/>
                <a:ea typeface="Open Sans"/>
                <a:cs typeface="Open Sans"/>
                <a:sym typeface="Open Sans"/>
              </a:rPr>
              <a:t>‹#›</a:t>
            </a:fld>
            <a:endParaRPr lang="en-GB" sz="100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val="1096420759"/>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t>7/19/23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lvl="0">
              <a:spcBef>
                <a:spcPts val="0"/>
              </a:spcBef>
              <a:buNone/>
            </a:pPr>
            <a:fld id="{00000000-1234-1234-1234-123412341234}" type="slidenum">
              <a:rPr lang="en-GB" smtClean="0"/>
              <a:t>‹#›</a:t>
            </a:fld>
            <a:endParaRPr lang="en-GB"/>
          </a:p>
        </p:txBody>
      </p:sp>
    </p:spTree>
    <p:extLst>
      <p:ext uri="{BB962C8B-B14F-4D97-AF65-F5344CB8AC3E}">
        <p14:creationId xmlns:p14="http://schemas.microsoft.com/office/powerpoint/2010/main" val="29223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2ABBEA6-7C60-4B02-AE87-00D78D8422AF}" type="datetimeFigureOut">
              <a:rPr lang="en-US" smtClean="0"/>
              <a:t>7/19/23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GB" sz="1000" smtClean="0">
                <a:solidFill>
                  <a:schemeClr val="dk2"/>
                </a:solidFill>
                <a:latin typeface="Open Sans"/>
                <a:ea typeface="Open Sans"/>
                <a:cs typeface="Open Sans"/>
                <a:sym typeface="Open Sans"/>
              </a:rPr>
              <a:t>‹#›</a:t>
            </a:fld>
            <a:endParaRPr lang="en-GB" sz="100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val="207325560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7/19/23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GB" sz="1000" smtClean="0">
                <a:solidFill>
                  <a:schemeClr val="dk2"/>
                </a:solidFill>
                <a:latin typeface="Open Sans"/>
                <a:ea typeface="Open Sans"/>
                <a:cs typeface="Open Sans"/>
                <a:sym typeface="Open Sans"/>
              </a:rPr>
              <a:t>‹#›</a:t>
            </a:fld>
            <a:endParaRPr lang="en-GB" sz="100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val="2626592289"/>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8624D31-43A5-475A-80CF-332C9F6DCF35}" type="datetimeFigureOut">
              <a:rPr lang="en-US" smtClean="0"/>
              <a:t>7/19/23</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lvl="0" algn="r">
              <a:spcBef>
                <a:spcPts val="0"/>
              </a:spcBef>
              <a:buNone/>
            </a:pPr>
            <a:fld id="{00000000-1234-1234-1234-123412341234}" type="slidenum">
              <a:rPr lang="en-GB" sz="1000" smtClean="0">
                <a:solidFill>
                  <a:schemeClr val="dk2"/>
                </a:solidFill>
                <a:latin typeface="Open Sans"/>
                <a:ea typeface="Open Sans"/>
                <a:cs typeface="Open Sans"/>
                <a:sym typeface="Open Sans"/>
              </a:rPr>
              <a:t>‹#›</a:t>
            </a:fld>
            <a:endParaRPr lang="en-GB" sz="100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val="208650237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hf hdr="0" dt="0"/>
  <p:txStyles>
    <p:titleStyle>
      <a:lvl1pPr algn="l" defTabSz="685800" rtl="0" eaLnBrk="1" latinLnBrk="0" hangingPunct="1">
        <a:lnSpc>
          <a:spcPct val="90000"/>
        </a:lnSpc>
        <a:spcBef>
          <a:spcPct val="0"/>
        </a:spcBef>
        <a:buNone/>
        <a:defRPr sz="3300" b="1" kern="1200">
          <a:solidFill>
            <a:srgbClr val="002060"/>
          </a:solidFill>
          <a:latin typeface="Tahoma" panose="020B0604030504040204" pitchFamily="34" charset="0"/>
          <a:ea typeface="Tahoma" panose="020B0604030504040204" pitchFamily="34" charset="0"/>
          <a:cs typeface="Tahoma" panose="020B060403050404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dn.elsevier.com/promis_misc/ISSM_COREQ_Checklist.pdf"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hyperlink" Target="https://www.cnn.com/2023/07/15/us/gilgo-beach-murder-case-timeline/index.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ctrTitle"/>
          </p:nvPr>
        </p:nvSpPr>
        <p:spPr>
          <a:xfrm>
            <a:off x="1143000" y="304800"/>
            <a:ext cx="6858000" cy="1790700"/>
          </a:xfrm>
          <a:prstGeom prst="rect">
            <a:avLst/>
          </a:prstGeom>
        </p:spPr>
        <p:txBody>
          <a:bodyPr lIns="91425" tIns="91425" rIns="91425" bIns="91425" anchor="b" anchorCtr="0">
            <a:noAutofit/>
          </a:bodyPr>
          <a:lstStyle/>
          <a:p>
            <a:pPr lvl="0" algn="ctr">
              <a:spcBef>
                <a:spcPts val="0"/>
              </a:spcBef>
              <a:buNone/>
            </a:pPr>
            <a:r>
              <a:rPr lang="en-GB" sz="40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Effective Strategies: Collecting High Quality Qualitative Data</a:t>
            </a:r>
          </a:p>
        </p:txBody>
      </p:sp>
      <p:sp>
        <p:nvSpPr>
          <p:cNvPr id="79" name="Shape 79"/>
          <p:cNvSpPr txBox="1">
            <a:spLocks noGrp="1"/>
          </p:cNvSpPr>
          <p:nvPr>
            <p:ph type="subTitle" idx="1"/>
          </p:nvPr>
        </p:nvSpPr>
        <p:spPr>
          <a:xfrm>
            <a:off x="1143000" y="2095500"/>
            <a:ext cx="6858000" cy="1241822"/>
          </a:xfrm>
          <a:prstGeom prst="rect">
            <a:avLst/>
          </a:prstGeom>
        </p:spPr>
        <p:txBody>
          <a:bodyPr lIns="91425" tIns="91425" rIns="91425" bIns="91425" anchor="t" anchorCtr="0">
            <a:noAutofit/>
          </a:bodyPr>
          <a:lstStyle/>
          <a:p>
            <a:pPr lvl="0" algn="ctr">
              <a:spcBef>
                <a:spcPts val="0"/>
              </a:spcBef>
              <a:buNone/>
            </a:pPr>
            <a:endParaRPr lang="en-GB" sz="1600" dirty="0">
              <a:latin typeface="Tahoma" panose="020B0604030504040204" pitchFamily="34" charset="0"/>
              <a:ea typeface="Tahoma" panose="020B0604030504040204" pitchFamily="34" charset="0"/>
              <a:cs typeface="Tahoma" panose="020B0604030504040204" pitchFamily="34" charset="0"/>
            </a:endParaRPr>
          </a:p>
          <a:p>
            <a:pPr lvl="0" algn="ctr">
              <a:spcBef>
                <a:spcPts val="0"/>
              </a:spcBef>
              <a:buNone/>
            </a:pPr>
            <a:r>
              <a:rPr lang="en-GB" sz="1600" dirty="0">
                <a:latin typeface="Tahoma" panose="020B0604030504040204" pitchFamily="34" charset="0"/>
                <a:ea typeface="Tahoma" panose="020B0604030504040204" pitchFamily="34" charset="0"/>
                <a:cs typeface="Tahoma" panose="020B0604030504040204" pitchFamily="34" charset="0"/>
              </a:rPr>
              <a:t>Graduate Research Series</a:t>
            </a:r>
          </a:p>
          <a:p>
            <a:pPr lvl="0" algn="ctr">
              <a:spcBef>
                <a:spcPts val="0"/>
              </a:spcBef>
              <a:buNone/>
            </a:pPr>
            <a:r>
              <a:rPr lang="en-GB" sz="1600" dirty="0">
                <a:latin typeface="Tahoma" panose="020B0604030504040204" pitchFamily="34" charset="0"/>
                <a:ea typeface="Tahoma" panose="020B0604030504040204" pitchFamily="34" charset="0"/>
                <a:cs typeface="Tahoma" panose="020B0604030504040204" pitchFamily="34" charset="0"/>
              </a:rPr>
              <a:t>July 27th, 2023</a:t>
            </a:r>
          </a:p>
          <a:p>
            <a:pPr lvl="0" algn="ctr">
              <a:spcBef>
                <a:spcPts val="0"/>
              </a:spcBef>
              <a:buNone/>
            </a:pPr>
            <a:endParaRPr lang="en-GB" sz="1600" dirty="0">
              <a:latin typeface="Tahoma" panose="020B0604030504040204" pitchFamily="34" charset="0"/>
              <a:ea typeface="Tahoma" panose="020B0604030504040204" pitchFamily="34" charset="0"/>
              <a:cs typeface="Tahoma" panose="020B0604030504040204" pitchFamily="34" charset="0"/>
            </a:endParaRPr>
          </a:p>
          <a:p>
            <a:pPr lvl="0" algn="ctr">
              <a:spcBef>
                <a:spcPts val="0"/>
              </a:spcBef>
              <a:buNone/>
            </a:pPr>
            <a:r>
              <a:rPr lang="en-GB" sz="1600" dirty="0">
                <a:solidFill>
                  <a:srgbClr val="002060"/>
                </a:solidFill>
                <a:latin typeface="Tahoma" panose="020B0604030504040204" pitchFamily="34" charset="0"/>
                <a:ea typeface="Tahoma" panose="020B0604030504040204" pitchFamily="34" charset="0"/>
                <a:cs typeface="Tahoma" panose="020B0604030504040204" pitchFamily="34" charset="0"/>
              </a:rPr>
              <a:t>Kwame Sakyi, MSPH, PHD</a:t>
            </a:r>
          </a:p>
          <a:p>
            <a:pPr lvl="0" algn="ctr">
              <a:spcBef>
                <a:spcPts val="0"/>
              </a:spcBef>
              <a:buNone/>
            </a:pPr>
            <a:r>
              <a:rPr lang="en-GB" sz="1600" dirty="0">
                <a:solidFill>
                  <a:srgbClr val="002060"/>
                </a:solidFill>
                <a:latin typeface="Tahoma" panose="020B0604030504040204" pitchFamily="34" charset="0"/>
                <a:ea typeface="Tahoma" panose="020B0604030504040204" pitchFamily="34" charset="0"/>
                <a:cs typeface="Tahoma" panose="020B0604030504040204" pitchFamily="34" charset="0"/>
              </a:rPr>
              <a:t>Associate Professor, Oakland University</a:t>
            </a:r>
          </a:p>
          <a:p>
            <a:pPr lvl="0" algn="ctr">
              <a:spcBef>
                <a:spcPts val="0"/>
              </a:spcBef>
              <a:buNone/>
            </a:pPr>
            <a:r>
              <a:rPr lang="en-GB" sz="1600" dirty="0">
                <a:solidFill>
                  <a:srgbClr val="002060"/>
                </a:solidFill>
                <a:latin typeface="Tahoma" panose="020B0604030504040204" pitchFamily="34" charset="0"/>
                <a:ea typeface="Tahoma" panose="020B0604030504040204" pitchFamily="34" charset="0"/>
                <a:cs typeface="Tahoma" panose="020B0604030504040204" pitchFamily="34" charset="0"/>
              </a:rPr>
              <a:t>Director: </a:t>
            </a:r>
            <a:r>
              <a:rPr lang="en-GB" sz="1600" dirty="0" err="1">
                <a:solidFill>
                  <a:srgbClr val="002060"/>
                </a:solidFill>
                <a:latin typeface="Tahoma" panose="020B0604030504040204" pitchFamily="34" charset="0"/>
                <a:ea typeface="Tahoma" panose="020B0604030504040204" pitchFamily="34" charset="0"/>
                <a:cs typeface="Tahoma" panose="020B0604030504040204" pitchFamily="34" charset="0"/>
              </a:rPr>
              <a:t>Center</a:t>
            </a:r>
            <a:r>
              <a:rPr lang="en-GB" sz="1600" dirty="0">
                <a:solidFill>
                  <a:srgbClr val="002060"/>
                </a:solidFill>
                <a:latin typeface="Tahoma" panose="020B0604030504040204" pitchFamily="34" charset="0"/>
                <a:ea typeface="Tahoma" panose="020B0604030504040204" pitchFamily="34" charset="0"/>
                <a:cs typeface="Tahoma" panose="020B0604030504040204" pitchFamily="34" charset="0"/>
              </a:rPr>
              <a:t> for Learning and Childhood Development Ghana</a:t>
            </a:r>
          </a:p>
          <a:p>
            <a:pPr lvl="0" algn="ctr">
              <a:spcBef>
                <a:spcPts val="0"/>
              </a:spcBef>
              <a:buNone/>
            </a:pPr>
            <a:endParaRPr lang="en-GB" sz="1600"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p:txBody>
          <a:bodyPr/>
          <a:lstStyle/>
          <a:p>
            <a:pPr lvl="0">
              <a:spcBef>
                <a:spcPts val="0"/>
              </a:spcBef>
              <a:buNone/>
            </a:pPr>
            <a:fld id="{00000000-1234-1234-1234-123412341234}" type="slidenum">
              <a:rPr lang="en-GB" smtClean="0"/>
              <a:t>1</a:t>
            </a:fld>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4488" y="4257431"/>
            <a:ext cx="1626814" cy="7836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015"/>
    </mc:Choice>
    <mc:Fallback xmlns="">
      <p:transition spd="slow" advTm="501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031B6-0758-B722-DB7A-059AD5D600B9}"/>
              </a:ext>
            </a:extLst>
          </p:cNvPr>
          <p:cNvSpPr>
            <a:spLocks noGrp="1"/>
          </p:cNvSpPr>
          <p:nvPr>
            <p:ph type="title"/>
          </p:nvPr>
        </p:nvSpPr>
        <p:spPr/>
        <p:txBody>
          <a:bodyPr>
            <a:normAutofit fontScale="90000"/>
          </a:bodyPr>
          <a:lstStyle/>
          <a:p>
            <a:r>
              <a:rPr lang="en-US" dirty="0"/>
              <a:t>COREQ Criteria: </a:t>
            </a:r>
            <a:r>
              <a:rPr lang="en-US" dirty="0">
                <a:solidFill>
                  <a:schemeClr val="accent2">
                    <a:lumMod val="50000"/>
                  </a:schemeClr>
                </a:solidFill>
              </a:rPr>
              <a:t>Relationship with participants</a:t>
            </a:r>
          </a:p>
        </p:txBody>
      </p:sp>
      <p:sp>
        <p:nvSpPr>
          <p:cNvPr id="3" name="Text Placeholder 2">
            <a:extLst>
              <a:ext uri="{FF2B5EF4-FFF2-40B4-BE49-F238E27FC236}">
                <a16:creationId xmlns:a16="http://schemas.microsoft.com/office/drawing/2014/main" id="{31A25284-2648-7634-D644-373444B1FBF0}"/>
              </a:ext>
            </a:extLst>
          </p:cNvPr>
          <p:cNvSpPr>
            <a:spLocks noGrp="1"/>
          </p:cNvSpPr>
          <p:nvPr>
            <p:ph type="body" idx="1"/>
          </p:nvPr>
        </p:nvSpPr>
        <p:spPr>
          <a:xfrm>
            <a:off x="311700" y="1360516"/>
            <a:ext cx="8520600" cy="3302700"/>
          </a:xfrm>
        </p:spPr>
        <p:txBody>
          <a:bodyPr/>
          <a:lstStyle/>
          <a:p>
            <a:pPr marL="0" indent="0">
              <a:buNone/>
            </a:pPr>
            <a:endParaRPr lang="en-US" dirty="0">
              <a:solidFill>
                <a:srgbClr val="C00000"/>
              </a:solidFill>
            </a:endParaRPr>
          </a:p>
        </p:txBody>
      </p:sp>
      <p:sp>
        <p:nvSpPr>
          <p:cNvPr id="4" name="Slide Number Placeholder 3">
            <a:extLst>
              <a:ext uri="{FF2B5EF4-FFF2-40B4-BE49-F238E27FC236}">
                <a16:creationId xmlns:a16="http://schemas.microsoft.com/office/drawing/2014/main" id="{09D3BED3-CB45-07C7-F0AA-7D134E7EAEFB}"/>
              </a:ext>
            </a:extLst>
          </p:cNvPr>
          <p:cNvSpPr>
            <a:spLocks noGrp="1"/>
          </p:cNvSpPr>
          <p:nvPr>
            <p:ph type="sldNum" idx="12"/>
          </p:nvPr>
        </p:nvSpPr>
        <p:spPr/>
        <p:txBody>
          <a:bodyPr/>
          <a:lstStyle/>
          <a:p>
            <a:pPr lvl="0">
              <a:spcBef>
                <a:spcPts val="0"/>
              </a:spcBef>
              <a:buNone/>
            </a:pPr>
            <a:fld id="{00000000-1234-1234-1234-123412341234}" type="slidenum">
              <a:rPr lang="en-GB" smtClean="0"/>
              <a:t>10</a:t>
            </a:fld>
            <a:endParaRPr lang="en-GB"/>
          </a:p>
        </p:txBody>
      </p:sp>
      <p:pic>
        <p:nvPicPr>
          <p:cNvPr id="8" name="Picture 7" descr="A screenshot of a white text box&#10;&#10;Description automatically generated">
            <a:extLst>
              <a:ext uri="{FF2B5EF4-FFF2-40B4-BE49-F238E27FC236}">
                <a16:creationId xmlns:a16="http://schemas.microsoft.com/office/drawing/2014/main" id="{689EAA3B-3482-E739-64F4-024AAA642F8C}"/>
              </a:ext>
            </a:extLst>
          </p:cNvPr>
          <p:cNvPicPr>
            <a:picLocks noChangeAspect="1"/>
          </p:cNvPicPr>
          <p:nvPr/>
        </p:nvPicPr>
        <p:blipFill>
          <a:blip r:embed="rId2"/>
          <a:stretch>
            <a:fillRect/>
          </a:stretch>
        </p:blipFill>
        <p:spPr>
          <a:xfrm>
            <a:off x="311700" y="1369706"/>
            <a:ext cx="8424300" cy="1779894"/>
          </a:xfrm>
          <a:prstGeom prst="rect">
            <a:avLst/>
          </a:prstGeom>
        </p:spPr>
      </p:pic>
    </p:spTree>
    <p:extLst>
      <p:ext uri="{BB962C8B-B14F-4D97-AF65-F5344CB8AC3E}">
        <p14:creationId xmlns:p14="http://schemas.microsoft.com/office/powerpoint/2010/main" val="270204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FD2F7-F004-54AB-DDEB-7FBAFEE3A6D9}"/>
              </a:ext>
            </a:extLst>
          </p:cNvPr>
          <p:cNvSpPr>
            <a:spLocks noGrp="1"/>
          </p:cNvSpPr>
          <p:nvPr>
            <p:ph type="title"/>
          </p:nvPr>
        </p:nvSpPr>
        <p:spPr/>
        <p:txBody>
          <a:bodyPr>
            <a:noAutofit/>
          </a:bodyPr>
          <a:lstStyle/>
          <a:p>
            <a:r>
              <a:rPr lang="en-US" sz="2800" dirty="0"/>
              <a:t>Strategy on Relationships (1): </a:t>
            </a:r>
            <a:r>
              <a:rPr lang="en-US" sz="2800" dirty="0">
                <a:solidFill>
                  <a:schemeClr val="accent2">
                    <a:lumMod val="50000"/>
                  </a:schemeClr>
                </a:solidFill>
              </a:rPr>
              <a:t>Build rapport</a:t>
            </a:r>
          </a:p>
        </p:txBody>
      </p:sp>
      <p:sp>
        <p:nvSpPr>
          <p:cNvPr id="3" name="Text Placeholder 2">
            <a:extLst>
              <a:ext uri="{FF2B5EF4-FFF2-40B4-BE49-F238E27FC236}">
                <a16:creationId xmlns:a16="http://schemas.microsoft.com/office/drawing/2014/main" id="{B130C25D-1AAC-DEB1-55C9-867B3036B1D5}"/>
              </a:ext>
            </a:extLst>
          </p:cNvPr>
          <p:cNvSpPr>
            <a:spLocks noGrp="1"/>
          </p:cNvSpPr>
          <p:nvPr>
            <p:ph type="body" idx="1"/>
          </p:nvPr>
        </p:nvSpPr>
        <p:spPr>
          <a:xfrm>
            <a:off x="500557" y="1002165"/>
            <a:ext cx="8520600" cy="3302700"/>
          </a:xfrm>
        </p:spPr>
        <p:txBody>
          <a:bodyPr>
            <a:normAutofit/>
          </a:bodyPr>
          <a:lstStyle/>
          <a:p>
            <a:r>
              <a:rPr lang="en-US" sz="2400" dirty="0"/>
              <a:t>Build a relationship and get informed consent</a:t>
            </a:r>
          </a:p>
          <a:p>
            <a:pPr lvl="1"/>
            <a:r>
              <a:rPr lang="en-US" sz="2400" dirty="0"/>
              <a:t>Use the </a:t>
            </a:r>
            <a:r>
              <a:rPr lang="en-US" sz="2400" b="1" dirty="0">
                <a:solidFill>
                  <a:srgbClr val="C00000"/>
                </a:solidFill>
              </a:rPr>
              <a:t>Principle of Likeness </a:t>
            </a:r>
            <a:r>
              <a:rPr lang="en-US" sz="2400" dirty="0"/>
              <a:t>and find a common ground</a:t>
            </a:r>
          </a:p>
          <a:p>
            <a:pPr lvl="1"/>
            <a:r>
              <a:rPr lang="en-US" sz="2400" dirty="0"/>
              <a:t>Be helpful where needed</a:t>
            </a:r>
          </a:p>
          <a:p>
            <a:pPr lvl="1"/>
            <a:r>
              <a:rPr lang="en-US" sz="2400" dirty="0"/>
              <a:t>Seek informed consent</a:t>
            </a:r>
          </a:p>
          <a:p>
            <a:pPr lvl="1"/>
            <a:r>
              <a:rPr lang="en-US" sz="2400" dirty="0"/>
              <a:t>If feasible, interview the </a:t>
            </a:r>
            <a:r>
              <a:rPr lang="en-US" sz="2400" b="1" dirty="0">
                <a:solidFill>
                  <a:srgbClr val="C00000"/>
                </a:solidFill>
              </a:rPr>
              <a:t>best interviewee’s twice</a:t>
            </a:r>
          </a:p>
        </p:txBody>
      </p:sp>
      <p:sp>
        <p:nvSpPr>
          <p:cNvPr id="4" name="Slide Number Placeholder 3">
            <a:extLst>
              <a:ext uri="{FF2B5EF4-FFF2-40B4-BE49-F238E27FC236}">
                <a16:creationId xmlns:a16="http://schemas.microsoft.com/office/drawing/2014/main" id="{D2F0B620-3BD0-DC28-3394-EEF0007A7306}"/>
              </a:ext>
            </a:extLst>
          </p:cNvPr>
          <p:cNvSpPr>
            <a:spLocks noGrp="1"/>
          </p:cNvSpPr>
          <p:nvPr>
            <p:ph type="sldNum" idx="12"/>
          </p:nvPr>
        </p:nvSpPr>
        <p:spPr/>
        <p:txBody>
          <a:bodyPr/>
          <a:lstStyle/>
          <a:p>
            <a:pPr lvl="0">
              <a:spcBef>
                <a:spcPts val="0"/>
              </a:spcBef>
              <a:buNone/>
            </a:pPr>
            <a:fld id="{00000000-1234-1234-1234-123412341234}" type="slidenum">
              <a:rPr lang="en-GB" smtClean="0"/>
              <a:t>11</a:t>
            </a:fld>
            <a:endParaRPr lang="en-GB"/>
          </a:p>
        </p:txBody>
      </p:sp>
    </p:spTree>
    <p:extLst>
      <p:ext uri="{BB962C8B-B14F-4D97-AF65-F5344CB8AC3E}">
        <p14:creationId xmlns:p14="http://schemas.microsoft.com/office/powerpoint/2010/main" val="3627471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522E9-9DAA-7960-A781-838FF5645570}"/>
              </a:ext>
            </a:extLst>
          </p:cNvPr>
          <p:cNvSpPr>
            <a:spLocks noGrp="1"/>
          </p:cNvSpPr>
          <p:nvPr>
            <p:ph type="title"/>
          </p:nvPr>
        </p:nvSpPr>
        <p:spPr/>
        <p:txBody>
          <a:bodyPr>
            <a:normAutofit fontScale="90000"/>
          </a:bodyPr>
          <a:lstStyle/>
          <a:p>
            <a:r>
              <a:rPr lang="en-US" dirty="0"/>
              <a:t>Strategy on Relations (2): </a:t>
            </a:r>
            <a:r>
              <a:rPr lang="en-US" dirty="0">
                <a:solidFill>
                  <a:schemeClr val="accent2">
                    <a:lumMod val="50000"/>
                  </a:schemeClr>
                </a:solidFill>
              </a:rPr>
              <a:t>Ask descriptive questions</a:t>
            </a:r>
          </a:p>
        </p:txBody>
      </p:sp>
      <p:sp>
        <p:nvSpPr>
          <p:cNvPr id="3" name="Text Placeholder 2">
            <a:extLst>
              <a:ext uri="{FF2B5EF4-FFF2-40B4-BE49-F238E27FC236}">
                <a16:creationId xmlns:a16="http://schemas.microsoft.com/office/drawing/2014/main" id="{1E70C522-518F-851E-E30A-A7596970CC6B}"/>
              </a:ext>
            </a:extLst>
          </p:cNvPr>
          <p:cNvSpPr>
            <a:spLocks noGrp="1"/>
          </p:cNvSpPr>
          <p:nvPr>
            <p:ph type="body" idx="1"/>
          </p:nvPr>
        </p:nvSpPr>
        <p:spPr>
          <a:xfrm>
            <a:off x="311700" y="1557316"/>
            <a:ext cx="8520600" cy="3302700"/>
          </a:xfrm>
        </p:spPr>
        <p:txBody>
          <a:bodyPr>
            <a:normAutofit/>
          </a:bodyPr>
          <a:lstStyle/>
          <a:p>
            <a:r>
              <a:rPr lang="en-GB" dirty="0">
                <a:latin typeface="Tahoma" panose="020B0604030504040204" pitchFamily="34" charset="0"/>
                <a:ea typeface="Tahoma" panose="020B0604030504040204" pitchFamily="34" charset="0"/>
                <a:cs typeface="Tahoma" panose="020B0604030504040204" pitchFamily="34" charset="0"/>
              </a:rPr>
              <a:t>Pose or start with questions that allow participants to talk more. </a:t>
            </a:r>
          </a:p>
          <a:p>
            <a:pPr lvl="1"/>
            <a:r>
              <a:rPr lang="en-US" sz="1600" dirty="0"/>
              <a:t>E.g. </a:t>
            </a:r>
            <a:r>
              <a:rPr lang="en-US" dirty="0"/>
              <a:t>Start with </a:t>
            </a:r>
            <a:r>
              <a:rPr lang="en-US" b="1" dirty="0">
                <a:solidFill>
                  <a:srgbClr val="C00000"/>
                </a:solidFill>
              </a:rPr>
              <a:t>grand tour </a:t>
            </a:r>
            <a:r>
              <a:rPr lang="en-US" dirty="0"/>
              <a:t>or </a:t>
            </a:r>
            <a:r>
              <a:rPr lang="en-US" b="1" dirty="0">
                <a:solidFill>
                  <a:srgbClr val="C00000"/>
                </a:solidFill>
              </a:rPr>
              <a:t>narrative type </a:t>
            </a:r>
            <a:r>
              <a:rPr lang="en-US" dirty="0"/>
              <a:t>questions</a:t>
            </a:r>
            <a:endParaRPr lang="en-US" sz="1600" dirty="0"/>
          </a:p>
          <a:p>
            <a:pPr marL="342900" lvl="1" indent="0">
              <a:buNone/>
            </a:pPr>
            <a:endParaRPr lang="en-US" sz="1600" dirty="0"/>
          </a:p>
          <a:p>
            <a:pPr lvl="2"/>
            <a:r>
              <a:rPr lang="en-US" sz="1600" b="1" dirty="0">
                <a:solidFill>
                  <a:schemeClr val="tx1">
                    <a:lumMod val="95000"/>
                    <a:lumOff val="5000"/>
                  </a:schemeClr>
                </a:solidFill>
              </a:rPr>
              <a:t>Interviewer: </a:t>
            </a:r>
            <a:r>
              <a:rPr lang="en-US" sz="1600" dirty="0"/>
              <a:t>I want to understand what your experience has been living with HIV. I would like you to </a:t>
            </a:r>
            <a:r>
              <a:rPr lang="en-US" sz="1600" u="sng" dirty="0">
                <a:solidFill>
                  <a:schemeClr val="accent2">
                    <a:lumMod val="50000"/>
                  </a:schemeClr>
                </a:solidFill>
              </a:rPr>
              <a:t>first start with </a:t>
            </a:r>
            <a:r>
              <a:rPr lang="en-US" sz="1600" dirty="0"/>
              <a:t>when you found out you were HIV positive.</a:t>
            </a:r>
          </a:p>
          <a:p>
            <a:pPr marL="685800" lvl="2" indent="0">
              <a:buNone/>
            </a:pPr>
            <a:endParaRPr lang="en-US" sz="1600" dirty="0"/>
          </a:p>
          <a:p>
            <a:pPr lvl="2"/>
            <a:r>
              <a:rPr lang="en-US" sz="1600" b="1" dirty="0"/>
              <a:t>Participant</a:t>
            </a:r>
            <a:r>
              <a:rPr lang="en-US" sz="1600" dirty="0"/>
              <a:t>: ….</a:t>
            </a:r>
          </a:p>
          <a:p>
            <a:pPr lvl="2"/>
            <a:endParaRPr lang="en-US" sz="1600" dirty="0"/>
          </a:p>
          <a:p>
            <a:pPr lvl="2"/>
            <a:r>
              <a:rPr lang="en-US" sz="1600" b="1" dirty="0"/>
              <a:t>Interviewer</a:t>
            </a:r>
            <a:r>
              <a:rPr lang="en-US" sz="1600" dirty="0"/>
              <a:t>: </a:t>
            </a:r>
            <a:r>
              <a:rPr lang="en-US" sz="1600" u="sng" dirty="0">
                <a:solidFill>
                  <a:schemeClr val="accent2">
                    <a:lumMod val="50000"/>
                  </a:schemeClr>
                </a:solidFill>
              </a:rPr>
              <a:t>Then after </a:t>
            </a:r>
            <a:r>
              <a:rPr lang="en-US" sz="1600" dirty="0"/>
              <a:t>the diagnosis, help me understand what happened?</a:t>
            </a:r>
          </a:p>
          <a:p>
            <a:pPr marL="685800" lvl="2" indent="0">
              <a:buNone/>
            </a:pPr>
            <a:endParaRPr lang="en-US" sz="1300" dirty="0"/>
          </a:p>
        </p:txBody>
      </p:sp>
      <p:sp>
        <p:nvSpPr>
          <p:cNvPr id="4" name="Slide Number Placeholder 3">
            <a:extLst>
              <a:ext uri="{FF2B5EF4-FFF2-40B4-BE49-F238E27FC236}">
                <a16:creationId xmlns:a16="http://schemas.microsoft.com/office/drawing/2014/main" id="{FF41E666-13F7-8288-B70C-3486C109B12C}"/>
              </a:ext>
            </a:extLst>
          </p:cNvPr>
          <p:cNvSpPr>
            <a:spLocks noGrp="1"/>
          </p:cNvSpPr>
          <p:nvPr>
            <p:ph type="sldNum" idx="12"/>
          </p:nvPr>
        </p:nvSpPr>
        <p:spPr/>
        <p:txBody>
          <a:bodyPr/>
          <a:lstStyle/>
          <a:p>
            <a:pPr lvl="0">
              <a:spcBef>
                <a:spcPts val="0"/>
              </a:spcBef>
              <a:buNone/>
            </a:pPr>
            <a:fld id="{00000000-1234-1234-1234-123412341234}" type="slidenum">
              <a:rPr lang="en-GB" smtClean="0"/>
              <a:t>12</a:t>
            </a:fld>
            <a:endParaRPr lang="en-GB"/>
          </a:p>
        </p:txBody>
      </p:sp>
    </p:spTree>
    <p:extLst>
      <p:ext uri="{BB962C8B-B14F-4D97-AF65-F5344CB8AC3E}">
        <p14:creationId xmlns:p14="http://schemas.microsoft.com/office/powerpoint/2010/main" val="2538159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522E9-9DAA-7960-A781-838FF5645570}"/>
              </a:ext>
            </a:extLst>
          </p:cNvPr>
          <p:cNvSpPr>
            <a:spLocks noGrp="1"/>
          </p:cNvSpPr>
          <p:nvPr>
            <p:ph type="title"/>
          </p:nvPr>
        </p:nvSpPr>
        <p:spPr/>
        <p:txBody>
          <a:bodyPr>
            <a:noAutofit/>
          </a:bodyPr>
          <a:lstStyle/>
          <a:p>
            <a:r>
              <a:rPr lang="en-US" sz="2400" dirty="0"/>
              <a:t>Strategy on Relationships (3): </a:t>
            </a:r>
            <a:r>
              <a:rPr lang="en-US" sz="2400" dirty="0">
                <a:solidFill>
                  <a:schemeClr val="accent2">
                    <a:lumMod val="50000"/>
                  </a:schemeClr>
                </a:solidFill>
              </a:rPr>
              <a:t>Prepare for challenging participants</a:t>
            </a:r>
          </a:p>
        </p:txBody>
      </p:sp>
      <p:sp>
        <p:nvSpPr>
          <p:cNvPr id="3" name="Text Placeholder 2">
            <a:extLst>
              <a:ext uri="{FF2B5EF4-FFF2-40B4-BE49-F238E27FC236}">
                <a16:creationId xmlns:a16="http://schemas.microsoft.com/office/drawing/2014/main" id="{1E70C522-518F-851E-E30A-A7596970CC6B}"/>
              </a:ext>
            </a:extLst>
          </p:cNvPr>
          <p:cNvSpPr>
            <a:spLocks noGrp="1"/>
          </p:cNvSpPr>
          <p:nvPr>
            <p:ph type="body" idx="1"/>
          </p:nvPr>
        </p:nvSpPr>
        <p:spPr/>
        <p:txBody>
          <a:bodyPr>
            <a:normAutofit lnSpcReduction="10000"/>
          </a:bodyPr>
          <a:lstStyle/>
          <a:p>
            <a:pPr lvl="2"/>
            <a:endParaRPr lang="en-US" sz="1300" dirty="0"/>
          </a:p>
          <a:p>
            <a:pPr lvl="1"/>
            <a:endParaRPr lang="en-US" dirty="0"/>
          </a:p>
          <a:p>
            <a:r>
              <a:rPr lang="en-GB" dirty="0">
                <a:latin typeface="Tahoma" panose="020B0604030504040204" pitchFamily="34" charset="0"/>
                <a:ea typeface="Tahoma" panose="020B0604030504040204" pitchFamily="34" charset="0"/>
                <a:cs typeface="Tahoma" panose="020B0604030504040204" pitchFamily="34" charset="0"/>
              </a:rPr>
              <a:t>Use </a:t>
            </a:r>
            <a:r>
              <a:rPr lang="en-GB"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vignettes</a:t>
            </a:r>
            <a:r>
              <a:rPr lang="en-GB" dirty="0">
                <a:latin typeface="Tahoma" panose="020B0604030504040204" pitchFamily="34" charset="0"/>
                <a:ea typeface="Tahoma" panose="020B0604030504040204" pitchFamily="34" charset="0"/>
                <a:cs typeface="Tahoma" panose="020B0604030504040204" pitchFamily="34" charset="0"/>
              </a:rPr>
              <a:t> (hypothetical situations) with participants who are not open about their experiences</a:t>
            </a:r>
          </a:p>
          <a:p>
            <a:endParaRPr lang="en-GB" dirty="0"/>
          </a:p>
          <a:p>
            <a:pPr marL="0" indent="0">
              <a:buNone/>
            </a:pPr>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Use </a:t>
            </a:r>
            <a:r>
              <a:rPr lang="en-GB"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compare and contrast </a:t>
            </a:r>
            <a:r>
              <a:rPr lang="en-GB"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questions</a:t>
            </a:r>
          </a:p>
          <a:p>
            <a:pPr marL="0" indent="0">
              <a:buNone/>
            </a:pPr>
            <a:r>
              <a:rPr lang="en-GB" dirty="0">
                <a:solidFill>
                  <a:srgbClr val="C00000"/>
                </a:solidFill>
                <a:latin typeface="Tahoma" panose="020B0604030504040204" pitchFamily="34" charset="0"/>
                <a:ea typeface="Tahoma" panose="020B0604030504040204" pitchFamily="34" charset="0"/>
                <a:cs typeface="Tahoma" panose="020B0604030504040204" pitchFamily="34" charset="0"/>
              </a:rPr>
              <a:t> </a:t>
            </a:r>
          </a:p>
          <a:p>
            <a:pPr lvl="1"/>
            <a:r>
              <a:rPr lang="en-GB" dirty="0">
                <a:solidFill>
                  <a:schemeClr val="tx1">
                    <a:lumMod val="95000"/>
                    <a:lumOff val="5000"/>
                  </a:schemeClr>
                </a:solidFill>
              </a:rPr>
              <a:t>E.g. </a:t>
            </a:r>
            <a:r>
              <a:rPr lang="en-GB" dirty="0"/>
              <a:t>Could you </a:t>
            </a:r>
            <a:r>
              <a:rPr lang="en-GB" dirty="0">
                <a:solidFill>
                  <a:schemeClr val="accent2">
                    <a:lumMod val="50000"/>
                  </a:schemeClr>
                </a:solidFill>
              </a:rPr>
              <a:t>compare</a:t>
            </a:r>
            <a:r>
              <a:rPr lang="en-GB" dirty="0"/>
              <a:t> the challenges you faced with taking ART during pregnancy </a:t>
            </a:r>
            <a:r>
              <a:rPr lang="en-GB" dirty="0">
                <a:solidFill>
                  <a:schemeClr val="tx1">
                    <a:lumMod val="95000"/>
                    <a:lumOff val="5000"/>
                  </a:schemeClr>
                </a:solidFill>
              </a:rPr>
              <a:t>and </a:t>
            </a:r>
            <a:r>
              <a:rPr lang="en-GB" dirty="0"/>
              <a:t>after childbirth? </a:t>
            </a:r>
          </a:p>
          <a:p>
            <a:pPr lvl="1"/>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If possible, avoid starting questions with </a:t>
            </a:r>
            <a:r>
              <a:rPr lang="en-GB" b="1" dirty="0">
                <a:solidFill>
                  <a:srgbClr val="C00000"/>
                </a:solidFill>
                <a:latin typeface="Tahoma" panose="020B0604030504040204" pitchFamily="34" charset="0"/>
                <a:ea typeface="Tahoma" panose="020B0604030504040204" pitchFamily="34" charset="0"/>
                <a:cs typeface="Tahoma" panose="020B0604030504040204" pitchFamily="34" charset="0"/>
              </a:rPr>
              <a:t>WHY?</a:t>
            </a:r>
          </a:p>
          <a:p>
            <a:pPr lvl="1"/>
            <a:endParaRPr lang="en-US" dirty="0"/>
          </a:p>
        </p:txBody>
      </p:sp>
      <p:sp>
        <p:nvSpPr>
          <p:cNvPr id="4" name="Slide Number Placeholder 3">
            <a:extLst>
              <a:ext uri="{FF2B5EF4-FFF2-40B4-BE49-F238E27FC236}">
                <a16:creationId xmlns:a16="http://schemas.microsoft.com/office/drawing/2014/main" id="{FF41E666-13F7-8288-B70C-3486C109B12C}"/>
              </a:ext>
            </a:extLst>
          </p:cNvPr>
          <p:cNvSpPr>
            <a:spLocks noGrp="1"/>
          </p:cNvSpPr>
          <p:nvPr>
            <p:ph type="sldNum" idx="12"/>
          </p:nvPr>
        </p:nvSpPr>
        <p:spPr/>
        <p:txBody>
          <a:bodyPr/>
          <a:lstStyle/>
          <a:p>
            <a:pPr lvl="0">
              <a:spcBef>
                <a:spcPts val="0"/>
              </a:spcBef>
              <a:buNone/>
            </a:pPr>
            <a:fld id="{00000000-1234-1234-1234-123412341234}" type="slidenum">
              <a:rPr lang="en-GB" smtClean="0"/>
              <a:t>13</a:t>
            </a:fld>
            <a:endParaRPr lang="en-GB"/>
          </a:p>
        </p:txBody>
      </p:sp>
    </p:spTree>
    <p:extLst>
      <p:ext uri="{BB962C8B-B14F-4D97-AF65-F5344CB8AC3E}">
        <p14:creationId xmlns:p14="http://schemas.microsoft.com/office/powerpoint/2010/main" val="2260364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E12E5-0473-785D-9609-1F7EA58991D6}"/>
              </a:ext>
            </a:extLst>
          </p:cNvPr>
          <p:cNvSpPr>
            <a:spLocks noGrp="1"/>
          </p:cNvSpPr>
          <p:nvPr>
            <p:ph type="title"/>
          </p:nvPr>
        </p:nvSpPr>
        <p:spPr/>
        <p:txBody>
          <a:bodyPr>
            <a:normAutofit/>
          </a:bodyPr>
          <a:lstStyle/>
          <a:p>
            <a:r>
              <a:rPr lang="en-US" dirty="0"/>
              <a:t>COREQ Criteria: </a:t>
            </a:r>
            <a:r>
              <a:rPr lang="en-US" dirty="0">
                <a:solidFill>
                  <a:schemeClr val="accent2">
                    <a:lumMod val="50000"/>
                  </a:schemeClr>
                </a:solidFill>
              </a:rPr>
              <a:t>Study design</a:t>
            </a:r>
          </a:p>
        </p:txBody>
      </p:sp>
      <p:sp>
        <p:nvSpPr>
          <p:cNvPr id="3" name="Text Placeholder 2">
            <a:extLst>
              <a:ext uri="{FF2B5EF4-FFF2-40B4-BE49-F238E27FC236}">
                <a16:creationId xmlns:a16="http://schemas.microsoft.com/office/drawing/2014/main" id="{AA2A07AD-BD40-A399-D37A-77329870E1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C99656-500A-7AD6-A257-FD58A54CF454}"/>
              </a:ext>
            </a:extLst>
          </p:cNvPr>
          <p:cNvSpPr>
            <a:spLocks noGrp="1"/>
          </p:cNvSpPr>
          <p:nvPr>
            <p:ph type="sldNum" idx="12"/>
          </p:nvPr>
        </p:nvSpPr>
        <p:spPr/>
        <p:txBody>
          <a:bodyPr/>
          <a:lstStyle/>
          <a:p>
            <a:pPr lvl="0">
              <a:spcBef>
                <a:spcPts val="0"/>
              </a:spcBef>
              <a:buNone/>
            </a:pPr>
            <a:fld id="{00000000-1234-1234-1234-123412341234}" type="slidenum">
              <a:rPr lang="en-GB" smtClean="0"/>
              <a:t>14</a:t>
            </a:fld>
            <a:endParaRPr lang="en-GB"/>
          </a:p>
        </p:txBody>
      </p:sp>
      <p:pic>
        <p:nvPicPr>
          <p:cNvPr id="6" name="Picture 5">
            <a:extLst>
              <a:ext uri="{FF2B5EF4-FFF2-40B4-BE49-F238E27FC236}">
                <a16:creationId xmlns:a16="http://schemas.microsoft.com/office/drawing/2014/main" id="{9A720301-74A5-D589-2299-CE608C7AB438}"/>
              </a:ext>
            </a:extLst>
          </p:cNvPr>
          <p:cNvPicPr>
            <a:picLocks noChangeAspect="1"/>
          </p:cNvPicPr>
          <p:nvPr/>
        </p:nvPicPr>
        <p:blipFill>
          <a:blip r:embed="rId2"/>
          <a:stretch>
            <a:fillRect/>
          </a:stretch>
        </p:blipFill>
        <p:spPr>
          <a:xfrm>
            <a:off x="588010" y="1809750"/>
            <a:ext cx="8021384" cy="902970"/>
          </a:xfrm>
          <a:prstGeom prst="rect">
            <a:avLst/>
          </a:prstGeom>
        </p:spPr>
      </p:pic>
    </p:spTree>
    <p:extLst>
      <p:ext uri="{BB962C8B-B14F-4D97-AF65-F5344CB8AC3E}">
        <p14:creationId xmlns:p14="http://schemas.microsoft.com/office/powerpoint/2010/main" val="2442390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5BA30-0F6B-0FB2-BA43-3E7925A7CE81}"/>
              </a:ext>
            </a:extLst>
          </p:cNvPr>
          <p:cNvSpPr>
            <a:spLocks noGrp="1"/>
          </p:cNvSpPr>
          <p:nvPr>
            <p:ph type="title"/>
          </p:nvPr>
        </p:nvSpPr>
        <p:spPr>
          <a:xfrm>
            <a:off x="500557" y="330364"/>
            <a:ext cx="8520600" cy="707400"/>
          </a:xfrm>
        </p:spPr>
        <p:txBody>
          <a:bodyPr>
            <a:noAutofit/>
          </a:bodyPr>
          <a:lstStyle/>
          <a:p>
            <a:r>
              <a:rPr lang="en-US" sz="2800" dirty="0"/>
              <a:t>Strategy on Methodology: </a:t>
            </a:r>
            <a:r>
              <a:rPr lang="en-US" sz="2800" dirty="0">
                <a:solidFill>
                  <a:schemeClr val="accent2">
                    <a:lumMod val="50000"/>
                  </a:schemeClr>
                </a:solidFill>
              </a:rPr>
              <a:t>Identify your methodological orientation</a:t>
            </a:r>
          </a:p>
        </p:txBody>
      </p:sp>
      <p:sp>
        <p:nvSpPr>
          <p:cNvPr id="3" name="Text Placeholder 2">
            <a:extLst>
              <a:ext uri="{FF2B5EF4-FFF2-40B4-BE49-F238E27FC236}">
                <a16:creationId xmlns:a16="http://schemas.microsoft.com/office/drawing/2014/main" id="{0E3B7491-08AF-3BB6-00A7-40C01C61F7A1}"/>
              </a:ext>
            </a:extLst>
          </p:cNvPr>
          <p:cNvSpPr>
            <a:spLocks noGrp="1"/>
          </p:cNvSpPr>
          <p:nvPr>
            <p:ph type="body" idx="1"/>
          </p:nvPr>
        </p:nvSpPr>
        <p:spPr>
          <a:xfrm>
            <a:off x="226207" y="1462472"/>
            <a:ext cx="8520600" cy="3058728"/>
          </a:xfrm>
        </p:spPr>
        <p:txBody>
          <a:bodyPr>
            <a:normAutofit/>
          </a:bodyPr>
          <a:lstStyle/>
          <a:p>
            <a:r>
              <a:rPr lang="en-US" dirty="0"/>
              <a:t>The approach to data collection may differ depending on the qualitative methodology used. </a:t>
            </a:r>
          </a:p>
          <a:p>
            <a:pPr lvl="1"/>
            <a:r>
              <a:rPr lang="en-US" dirty="0"/>
              <a:t>E.g.</a:t>
            </a:r>
          </a:p>
          <a:p>
            <a:pPr lvl="2"/>
            <a:r>
              <a:rPr lang="en-US" dirty="0"/>
              <a:t>Grounded Theory (</a:t>
            </a:r>
            <a:r>
              <a:rPr lang="en-US" dirty="0">
                <a:solidFill>
                  <a:schemeClr val="accent2">
                    <a:lumMod val="50000"/>
                  </a:schemeClr>
                </a:solidFill>
              </a:rPr>
              <a:t>theoretical sampling</a:t>
            </a:r>
            <a:r>
              <a:rPr lang="en-US" dirty="0"/>
              <a:t>)</a:t>
            </a:r>
          </a:p>
          <a:p>
            <a:pPr lvl="2"/>
            <a:r>
              <a:rPr lang="en-US" dirty="0"/>
              <a:t>Phenomenology (e.g. </a:t>
            </a:r>
            <a:r>
              <a:rPr lang="en-US" dirty="0">
                <a:solidFill>
                  <a:schemeClr val="accent2">
                    <a:lumMod val="50000"/>
                  </a:schemeClr>
                </a:solidFill>
              </a:rPr>
              <a:t>bracketing</a:t>
            </a:r>
            <a:r>
              <a:rPr lang="en-US" dirty="0"/>
              <a:t>)</a:t>
            </a:r>
          </a:p>
          <a:p>
            <a:pPr lvl="2"/>
            <a:r>
              <a:rPr lang="en-US" dirty="0"/>
              <a:t>Content Analysis (evaluating </a:t>
            </a:r>
            <a:r>
              <a:rPr lang="en-US" dirty="0">
                <a:solidFill>
                  <a:schemeClr val="accent2">
                    <a:lumMod val="50000"/>
                  </a:schemeClr>
                </a:solidFill>
              </a:rPr>
              <a:t>specific content/idea</a:t>
            </a:r>
            <a:r>
              <a:rPr lang="en-US" dirty="0"/>
              <a:t>)</a:t>
            </a:r>
          </a:p>
          <a:p>
            <a:pPr lvl="2"/>
            <a:r>
              <a:rPr lang="en-US" dirty="0"/>
              <a:t>Ethnography (</a:t>
            </a:r>
            <a:r>
              <a:rPr lang="en-US" dirty="0">
                <a:solidFill>
                  <a:schemeClr val="accent2">
                    <a:lumMod val="50000"/>
                  </a:schemeClr>
                </a:solidFill>
              </a:rPr>
              <a:t>detailed observations</a:t>
            </a:r>
            <a:r>
              <a:rPr lang="en-US" dirty="0"/>
              <a:t>, and prolonged data collection)</a:t>
            </a:r>
          </a:p>
          <a:p>
            <a:pPr lvl="2"/>
            <a:endParaRPr lang="en-US" dirty="0"/>
          </a:p>
          <a:p>
            <a:r>
              <a:rPr lang="en-US" dirty="0"/>
              <a:t>Be mindful of data collectors. They often want to change your methodology to suit what they know or think they know.</a:t>
            </a:r>
          </a:p>
        </p:txBody>
      </p:sp>
      <p:sp>
        <p:nvSpPr>
          <p:cNvPr id="4" name="Slide Number Placeholder 3">
            <a:extLst>
              <a:ext uri="{FF2B5EF4-FFF2-40B4-BE49-F238E27FC236}">
                <a16:creationId xmlns:a16="http://schemas.microsoft.com/office/drawing/2014/main" id="{3522B3D7-B1F1-FDFC-C86A-69BCD78D74B4}"/>
              </a:ext>
            </a:extLst>
          </p:cNvPr>
          <p:cNvSpPr>
            <a:spLocks noGrp="1"/>
          </p:cNvSpPr>
          <p:nvPr>
            <p:ph type="sldNum" idx="12"/>
          </p:nvPr>
        </p:nvSpPr>
        <p:spPr/>
        <p:txBody>
          <a:bodyPr/>
          <a:lstStyle/>
          <a:p>
            <a:pPr lvl="0">
              <a:spcBef>
                <a:spcPts val="0"/>
              </a:spcBef>
              <a:buNone/>
            </a:pPr>
            <a:fld id="{00000000-1234-1234-1234-123412341234}" type="slidenum">
              <a:rPr lang="en-GB" smtClean="0"/>
              <a:t>15</a:t>
            </a:fld>
            <a:endParaRPr lang="en-GB"/>
          </a:p>
        </p:txBody>
      </p:sp>
    </p:spTree>
    <p:extLst>
      <p:ext uri="{BB962C8B-B14F-4D97-AF65-F5344CB8AC3E}">
        <p14:creationId xmlns:p14="http://schemas.microsoft.com/office/powerpoint/2010/main" val="3170986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ECDD3-85A6-4E30-21CF-4FB1FEDA1164}"/>
              </a:ext>
            </a:extLst>
          </p:cNvPr>
          <p:cNvSpPr>
            <a:spLocks noGrp="1"/>
          </p:cNvSpPr>
          <p:nvPr>
            <p:ph type="title"/>
          </p:nvPr>
        </p:nvSpPr>
        <p:spPr/>
        <p:txBody>
          <a:bodyPr/>
          <a:lstStyle/>
          <a:p>
            <a:r>
              <a:rPr lang="en-US" dirty="0"/>
              <a:t>COREQ Criteria: </a:t>
            </a:r>
            <a:r>
              <a:rPr lang="en-US" dirty="0">
                <a:solidFill>
                  <a:schemeClr val="accent2">
                    <a:lumMod val="50000"/>
                  </a:schemeClr>
                </a:solidFill>
              </a:rPr>
              <a:t>Participant Selection</a:t>
            </a:r>
            <a:endParaRPr lang="en-US" dirty="0"/>
          </a:p>
        </p:txBody>
      </p:sp>
      <p:sp>
        <p:nvSpPr>
          <p:cNvPr id="3" name="Text Placeholder 2">
            <a:extLst>
              <a:ext uri="{FF2B5EF4-FFF2-40B4-BE49-F238E27FC236}">
                <a16:creationId xmlns:a16="http://schemas.microsoft.com/office/drawing/2014/main" id="{BE56DFD1-90E7-AD2D-DEF2-F44CBFD8EE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4A861B-1208-C244-4496-5A70EA669C0A}"/>
              </a:ext>
            </a:extLst>
          </p:cNvPr>
          <p:cNvSpPr>
            <a:spLocks noGrp="1"/>
          </p:cNvSpPr>
          <p:nvPr>
            <p:ph type="sldNum" idx="12"/>
          </p:nvPr>
        </p:nvSpPr>
        <p:spPr/>
        <p:txBody>
          <a:bodyPr/>
          <a:lstStyle/>
          <a:p>
            <a:pPr lvl="0">
              <a:spcBef>
                <a:spcPts val="0"/>
              </a:spcBef>
              <a:buNone/>
            </a:pPr>
            <a:fld id="{00000000-1234-1234-1234-123412341234}" type="slidenum">
              <a:rPr lang="en-GB" smtClean="0"/>
              <a:t>16</a:t>
            </a:fld>
            <a:endParaRPr lang="en-GB"/>
          </a:p>
        </p:txBody>
      </p:sp>
      <p:pic>
        <p:nvPicPr>
          <p:cNvPr id="8" name="Picture 7" descr="A table of questions&#10;&#10;Description automatically generated">
            <a:extLst>
              <a:ext uri="{FF2B5EF4-FFF2-40B4-BE49-F238E27FC236}">
                <a16:creationId xmlns:a16="http://schemas.microsoft.com/office/drawing/2014/main" id="{F86CE7D1-92B7-7342-AB63-2B08C7B7B29B}"/>
              </a:ext>
            </a:extLst>
          </p:cNvPr>
          <p:cNvPicPr>
            <a:picLocks noChangeAspect="1"/>
          </p:cNvPicPr>
          <p:nvPr/>
        </p:nvPicPr>
        <p:blipFill>
          <a:blip r:embed="rId2"/>
          <a:stretch>
            <a:fillRect/>
          </a:stretch>
        </p:blipFill>
        <p:spPr>
          <a:xfrm>
            <a:off x="311699" y="1266324"/>
            <a:ext cx="7764617" cy="3021195"/>
          </a:xfrm>
          <a:prstGeom prst="rect">
            <a:avLst/>
          </a:prstGeom>
        </p:spPr>
      </p:pic>
    </p:spTree>
    <p:extLst>
      <p:ext uri="{BB962C8B-B14F-4D97-AF65-F5344CB8AC3E}">
        <p14:creationId xmlns:p14="http://schemas.microsoft.com/office/powerpoint/2010/main" val="4090783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41D3B-0ED0-EC9E-0827-6C8E89DD9B45}"/>
              </a:ext>
            </a:extLst>
          </p:cNvPr>
          <p:cNvSpPr>
            <a:spLocks noGrp="1"/>
          </p:cNvSpPr>
          <p:nvPr>
            <p:ph type="title"/>
          </p:nvPr>
        </p:nvSpPr>
        <p:spPr/>
        <p:txBody>
          <a:bodyPr>
            <a:normAutofit fontScale="90000"/>
          </a:bodyPr>
          <a:lstStyle/>
          <a:p>
            <a:r>
              <a:rPr lang="en-US" sz="3600" dirty="0"/>
              <a:t>Strategy Participant Selection(1): </a:t>
            </a:r>
            <a:r>
              <a:rPr lang="en-US" sz="3600" dirty="0">
                <a:solidFill>
                  <a:schemeClr val="accent2">
                    <a:lumMod val="50000"/>
                  </a:schemeClr>
                </a:solidFill>
              </a:rPr>
              <a:t>Think like a murder detective</a:t>
            </a:r>
            <a:endParaRPr lang="en-US" dirty="0"/>
          </a:p>
        </p:txBody>
      </p:sp>
      <p:sp>
        <p:nvSpPr>
          <p:cNvPr id="3" name="Text Placeholder 2">
            <a:extLst>
              <a:ext uri="{FF2B5EF4-FFF2-40B4-BE49-F238E27FC236}">
                <a16:creationId xmlns:a16="http://schemas.microsoft.com/office/drawing/2014/main" id="{35E3BAF4-8C28-D535-3807-EE28153DDA03}"/>
              </a:ext>
            </a:extLst>
          </p:cNvPr>
          <p:cNvSpPr>
            <a:spLocks noGrp="1"/>
          </p:cNvSpPr>
          <p:nvPr>
            <p:ph type="body" idx="1"/>
          </p:nvPr>
        </p:nvSpPr>
        <p:spPr>
          <a:xfrm>
            <a:off x="203201" y="1557316"/>
            <a:ext cx="8817956" cy="3302700"/>
          </a:xfrm>
        </p:spPr>
        <p:txBody>
          <a:bodyPr>
            <a:normAutofit fontScale="85000" lnSpcReduction="10000"/>
          </a:bodyPr>
          <a:lstStyle/>
          <a:p>
            <a:r>
              <a:rPr lang="en-US" dirty="0"/>
              <a:t>When there is a crime, </a:t>
            </a:r>
          </a:p>
          <a:p>
            <a:pPr lvl="1"/>
            <a:r>
              <a:rPr lang="en-US" dirty="0"/>
              <a:t>Would you not narrow down interviews to people who are familiar or related to the crime, instead of everybody? </a:t>
            </a:r>
            <a:r>
              <a:rPr lang="en-US" dirty="0">
                <a:solidFill>
                  <a:schemeClr val="accent2">
                    <a:lumMod val="50000"/>
                  </a:schemeClr>
                </a:solidFill>
              </a:rPr>
              <a:t>(Key informants)</a:t>
            </a:r>
          </a:p>
          <a:p>
            <a:pPr marL="342900" lvl="1" indent="0">
              <a:buNone/>
            </a:pPr>
            <a:endParaRPr lang="en-US" dirty="0"/>
          </a:p>
          <a:p>
            <a:pPr lvl="1"/>
            <a:r>
              <a:rPr lang="en-US" dirty="0"/>
              <a:t>Would you not be purposeful who you talk to instead of selecting randomly? (</a:t>
            </a:r>
            <a:r>
              <a:rPr lang="en-US" dirty="0">
                <a:solidFill>
                  <a:schemeClr val="accent2">
                    <a:lumMod val="50000"/>
                  </a:schemeClr>
                </a:solidFill>
              </a:rPr>
              <a:t>Purposive sampling</a:t>
            </a:r>
            <a:r>
              <a:rPr lang="en-US" dirty="0"/>
              <a:t>)</a:t>
            </a:r>
          </a:p>
          <a:p>
            <a:endParaRPr lang="en-US" dirty="0"/>
          </a:p>
          <a:p>
            <a:pPr lvl="1"/>
            <a:r>
              <a:rPr lang="en-US" dirty="0"/>
              <a:t>Would you not look at multiple sources of evidence or find collaborators/alibi?(</a:t>
            </a:r>
            <a:r>
              <a:rPr lang="en-US" dirty="0">
                <a:solidFill>
                  <a:schemeClr val="accent2">
                    <a:lumMod val="50000"/>
                  </a:schemeClr>
                </a:solidFill>
              </a:rPr>
              <a:t>Triangulation</a:t>
            </a:r>
            <a:r>
              <a:rPr lang="en-US" dirty="0"/>
              <a:t>) </a:t>
            </a:r>
          </a:p>
          <a:p>
            <a:endParaRPr lang="en-US" dirty="0"/>
          </a:p>
          <a:p>
            <a:pPr lvl="1"/>
            <a:r>
              <a:rPr lang="en-US" dirty="0"/>
              <a:t>Would you not talk to new people if they have relevant information? (</a:t>
            </a:r>
            <a:r>
              <a:rPr lang="en-US" dirty="0">
                <a:solidFill>
                  <a:schemeClr val="accent2">
                    <a:lumMod val="50000"/>
                  </a:schemeClr>
                </a:solidFill>
              </a:rPr>
              <a:t>Theoretical sampling</a:t>
            </a:r>
            <a:r>
              <a:rPr lang="en-US" dirty="0"/>
              <a:t>)</a:t>
            </a:r>
          </a:p>
          <a:p>
            <a:endParaRPr lang="en-US" dirty="0"/>
          </a:p>
          <a:p>
            <a:pPr lvl="1"/>
            <a:r>
              <a:rPr lang="en-US" dirty="0"/>
              <a:t>Would you not stop talking to people if you have hit a dead end? (</a:t>
            </a:r>
            <a:r>
              <a:rPr lang="en-US" dirty="0">
                <a:solidFill>
                  <a:schemeClr val="accent2">
                    <a:lumMod val="50000"/>
                  </a:schemeClr>
                </a:solidFill>
              </a:rPr>
              <a:t>Saturation</a:t>
            </a:r>
            <a:r>
              <a:rPr lang="en-US" dirty="0"/>
              <a:t>)</a:t>
            </a:r>
          </a:p>
          <a:p>
            <a:endParaRPr lang="en-US" dirty="0"/>
          </a:p>
          <a:p>
            <a:pPr lvl="1"/>
            <a:r>
              <a:rPr lang="en-US" dirty="0"/>
              <a:t>Would you not sometimes hide to observe people if relevant? (</a:t>
            </a:r>
            <a:r>
              <a:rPr lang="en-US" dirty="0">
                <a:solidFill>
                  <a:schemeClr val="accent2">
                    <a:lumMod val="50000"/>
                  </a:schemeClr>
                </a:solidFill>
              </a:rPr>
              <a:t>Observation</a:t>
            </a:r>
            <a:r>
              <a:rPr lang="en-US" dirty="0"/>
              <a:t>)</a:t>
            </a:r>
          </a:p>
          <a:p>
            <a:pPr lvl="1"/>
            <a:endParaRPr lang="en-US" dirty="0"/>
          </a:p>
          <a:p>
            <a:pPr lvl="1"/>
            <a:r>
              <a:rPr lang="en-US" dirty="0"/>
              <a:t>Would you not provide a search warrant before you arrest? </a:t>
            </a:r>
            <a:r>
              <a:rPr lang="en-US" dirty="0">
                <a:solidFill>
                  <a:schemeClr val="accent2">
                    <a:lumMod val="50000"/>
                  </a:schemeClr>
                </a:solidFill>
              </a:rPr>
              <a:t>(Ethics)</a:t>
            </a:r>
          </a:p>
        </p:txBody>
      </p:sp>
      <p:sp>
        <p:nvSpPr>
          <p:cNvPr id="4" name="Slide Number Placeholder 3">
            <a:extLst>
              <a:ext uri="{FF2B5EF4-FFF2-40B4-BE49-F238E27FC236}">
                <a16:creationId xmlns:a16="http://schemas.microsoft.com/office/drawing/2014/main" id="{F162124C-E0B7-87C9-BA7A-8F614FF97100}"/>
              </a:ext>
            </a:extLst>
          </p:cNvPr>
          <p:cNvSpPr>
            <a:spLocks noGrp="1"/>
          </p:cNvSpPr>
          <p:nvPr>
            <p:ph type="sldNum" idx="12"/>
          </p:nvPr>
        </p:nvSpPr>
        <p:spPr/>
        <p:txBody>
          <a:bodyPr/>
          <a:lstStyle/>
          <a:p>
            <a:pPr lvl="0">
              <a:spcBef>
                <a:spcPts val="0"/>
              </a:spcBef>
              <a:buNone/>
            </a:pPr>
            <a:fld id="{00000000-1234-1234-1234-123412341234}" type="slidenum">
              <a:rPr lang="en-GB" smtClean="0"/>
              <a:t>17</a:t>
            </a:fld>
            <a:endParaRPr lang="en-GB"/>
          </a:p>
        </p:txBody>
      </p:sp>
    </p:spTree>
    <p:extLst>
      <p:ext uri="{BB962C8B-B14F-4D97-AF65-F5344CB8AC3E}">
        <p14:creationId xmlns:p14="http://schemas.microsoft.com/office/powerpoint/2010/main" val="270686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anim calcmode="lin" valueType="num">
                                      <p:cBhvr additive="base">
                                        <p:cTn id="1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anim calcmode="lin" valueType="num">
                                      <p:cBhvr additive="base">
                                        <p:cTn id="1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anim calcmode="lin" valueType="num">
                                      <p:cBhvr additive="base">
                                        <p:cTn id="1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C8BE9-E7B7-9B1F-4161-217C5E119EC7}"/>
              </a:ext>
            </a:extLst>
          </p:cNvPr>
          <p:cNvSpPr>
            <a:spLocks noGrp="1"/>
          </p:cNvSpPr>
          <p:nvPr>
            <p:ph type="title"/>
          </p:nvPr>
        </p:nvSpPr>
        <p:spPr/>
        <p:txBody>
          <a:bodyPr/>
          <a:lstStyle/>
          <a:p>
            <a:r>
              <a:rPr lang="en-US" dirty="0"/>
              <a:t>COREQ Criteria: </a:t>
            </a:r>
            <a:r>
              <a:rPr lang="en-US" dirty="0">
                <a:solidFill>
                  <a:schemeClr val="accent2">
                    <a:lumMod val="50000"/>
                  </a:schemeClr>
                </a:solidFill>
              </a:rPr>
              <a:t>Data Collection</a:t>
            </a:r>
            <a:endParaRPr lang="en-US" dirty="0"/>
          </a:p>
        </p:txBody>
      </p:sp>
      <p:sp>
        <p:nvSpPr>
          <p:cNvPr id="3" name="Text Placeholder 2">
            <a:extLst>
              <a:ext uri="{FF2B5EF4-FFF2-40B4-BE49-F238E27FC236}">
                <a16:creationId xmlns:a16="http://schemas.microsoft.com/office/drawing/2014/main" id="{6D634605-D734-6C75-D872-CDE4CEBA22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F426FA-65CD-02C8-AB80-98A8C15C07F8}"/>
              </a:ext>
            </a:extLst>
          </p:cNvPr>
          <p:cNvSpPr>
            <a:spLocks noGrp="1"/>
          </p:cNvSpPr>
          <p:nvPr>
            <p:ph type="sldNum" idx="12"/>
          </p:nvPr>
        </p:nvSpPr>
        <p:spPr/>
        <p:txBody>
          <a:bodyPr/>
          <a:lstStyle/>
          <a:p>
            <a:pPr lvl="0">
              <a:spcBef>
                <a:spcPts val="0"/>
              </a:spcBef>
              <a:buNone/>
            </a:pPr>
            <a:fld id="{00000000-1234-1234-1234-123412341234}" type="slidenum">
              <a:rPr lang="en-GB" smtClean="0"/>
              <a:t>18</a:t>
            </a:fld>
            <a:endParaRPr lang="en-GB"/>
          </a:p>
        </p:txBody>
      </p:sp>
      <p:pic>
        <p:nvPicPr>
          <p:cNvPr id="5" name="Picture 4" descr="A white paper with black text&#10;&#10;Description automatically generated">
            <a:extLst>
              <a:ext uri="{FF2B5EF4-FFF2-40B4-BE49-F238E27FC236}">
                <a16:creationId xmlns:a16="http://schemas.microsoft.com/office/drawing/2014/main" id="{08C87847-4495-B0A6-AE8B-24649C55E51D}"/>
              </a:ext>
            </a:extLst>
          </p:cNvPr>
          <p:cNvPicPr>
            <a:picLocks noChangeAspect="1"/>
          </p:cNvPicPr>
          <p:nvPr/>
        </p:nvPicPr>
        <p:blipFill>
          <a:blip r:embed="rId2"/>
          <a:stretch>
            <a:fillRect/>
          </a:stretch>
        </p:blipFill>
        <p:spPr>
          <a:xfrm>
            <a:off x="468287" y="1568120"/>
            <a:ext cx="8207426" cy="2221559"/>
          </a:xfrm>
          <a:prstGeom prst="rect">
            <a:avLst/>
          </a:prstGeom>
        </p:spPr>
      </p:pic>
    </p:spTree>
    <p:extLst>
      <p:ext uri="{BB962C8B-B14F-4D97-AF65-F5344CB8AC3E}">
        <p14:creationId xmlns:p14="http://schemas.microsoft.com/office/powerpoint/2010/main" val="2422500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E6D05-A52A-9A50-8CCA-1A365BAA71DB}"/>
              </a:ext>
            </a:extLst>
          </p:cNvPr>
          <p:cNvSpPr>
            <a:spLocks noGrp="1"/>
          </p:cNvSpPr>
          <p:nvPr>
            <p:ph type="title"/>
          </p:nvPr>
        </p:nvSpPr>
        <p:spPr/>
        <p:txBody>
          <a:bodyPr>
            <a:normAutofit fontScale="90000"/>
          </a:bodyPr>
          <a:lstStyle/>
          <a:p>
            <a:r>
              <a:rPr lang="en-US" sz="3200" dirty="0"/>
              <a:t>Strategy on Data Collection (1): </a:t>
            </a:r>
            <a:r>
              <a:rPr lang="en-US" sz="3200" dirty="0">
                <a:solidFill>
                  <a:schemeClr val="accent2">
                    <a:lumMod val="50000"/>
                  </a:schemeClr>
                </a:solidFill>
              </a:rPr>
              <a:t>Still</a:t>
            </a:r>
            <a:r>
              <a:rPr lang="en-US" sz="3200" dirty="0"/>
              <a:t> </a:t>
            </a:r>
            <a:r>
              <a:rPr lang="en-US" sz="3200" dirty="0">
                <a:solidFill>
                  <a:schemeClr val="accent2">
                    <a:lumMod val="50000"/>
                  </a:schemeClr>
                </a:solidFill>
              </a:rPr>
              <a:t>think like a murder detective</a:t>
            </a:r>
            <a:endParaRPr lang="en-US" dirty="0"/>
          </a:p>
        </p:txBody>
      </p:sp>
      <p:sp>
        <p:nvSpPr>
          <p:cNvPr id="3" name="Text Placeholder 2">
            <a:extLst>
              <a:ext uri="{FF2B5EF4-FFF2-40B4-BE49-F238E27FC236}">
                <a16:creationId xmlns:a16="http://schemas.microsoft.com/office/drawing/2014/main" id="{902C6147-4707-9B34-16FA-A78FA27DA949}"/>
              </a:ext>
            </a:extLst>
          </p:cNvPr>
          <p:cNvSpPr>
            <a:spLocks noGrp="1"/>
          </p:cNvSpPr>
          <p:nvPr>
            <p:ph type="body" idx="1"/>
          </p:nvPr>
        </p:nvSpPr>
        <p:spPr>
          <a:xfrm>
            <a:off x="226207" y="1727200"/>
            <a:ext cx="8520600" cy="3132816"/>
          </a:xfrm>
        </p:spPr>
        <p:txBody>
          <a:bodyPr/>
          <a:lstStyle/>
          <a:p>
            <a:r>
              <a:rPr lang="en-US" dirty="0"/>
              <a:t>Would you ask everybody the same question regardless of what they know or have to say about the case?</a:t>
            </a:r>
          </a:p>
          <a:p>
            <a:endParaRPr lang="en-US" dirty="0"/>
          </a:p>
          <a:p>
            <a:r>
              <a:rPr lang="en-US" dirty="0"/>
              <a:t>So,</a:t>
            </a:r>
          </a:p>
          <a:p>
            <a:pPr lvl="1"/>
            <a:r>
              <a:rPr lang="en-US" dirty="0"/>
              <a:t>Keep some questions consistent, </a:t>
            </a:r>
            <a:r>
              <a:rPr lang="en-US" dirty="0">
                <a:solidFill>
                  <a:schemeClr val="accent2">
                    <a:lumMod val="50000"/>
                  </a:schemeClr>
                </a:solidFill>
              </a:rPr>
              <a:t>but tailor it to the participant</a:t>
            </a:r>
          </a:p>
          <a:p>
            <a:pPr lvl="1"/>
            <a:r>
              <a:rPr lang="en-US" dirty="0"/>
              <a:t>Follow </a:t>
            </a:r>
            <a:r>
              <a:rPr lang="en-US" dirty="0">
                <a:solidFill>
                  <a:schemeClr val="accent2">
                    <a:lumMod val="50000"/>
                  </a:schemeClr>
                </a:solidFill>
              </a:rPr>
              <a:t>leads</a:t>
            </a:r>
          </a:p>
        </p:txBody>
      </p:sp>
      <p:sp>
        <p:nvSpPr>
          <p:cNvPr id="4" name="Slide Number Placeholder 3">
            <a:extLst>
              <a:ext uri="{FF2B5EF4-FFF2-40B4-BE49-F238E27FC236}">
                <a16:creationId xmlns:a16="http://schemas.microsoft.com/office/drawing/2014/main" id="{C70F06A0-4C43-2DAD-4A37-F7B04D307642}"/>
              </a:ext>
            </a:extLst>
          </p:cNvPr>
          <p:cNvSpPr>
            <a:spLocks noGrp="1"/>
          </p:cNvSpPr>
          <p:nvPr>
            <p:ph type="sldNum" idx="12"/>
          </p:nvPr>
        </p:nvSpPr>
        <p:spPr/>
        <p:txBody>
          <a:bodyPr/>
          <a:lstStyle/>
          <a:p>
            <a:pPr lvl="0">
              <a:spcBef>
                <a:spcPts val="0"/>
              </a:spcBef>
              <a:buNone/>
            </a:pPr>
            <a:fld id="{00000000-1234-1234-1234-123412341234}" type="slidenum">
              <a:rPr lang="en-GB" smtClean="0"/>
              <a:t>19</a:t>
            </a:fld>
            <a:endParaRPr lang="en-GB"/>
          </a:p>
        </p:txBody>
      </p:sp>
    </p:spTree>
    <p:extLst>
      <p:ext uri="{BB962C8B-B14F-4D97-AF65-F5344CB8AC3E}">
        <p14:creationId xmlns:p14="http://schemas.microsoft.com/office/powerpoint/2010/main" val="151572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ECC02-8DEE-342F-FB48-E6947EED9839}"/>
              </a:ext>
            </a:extLst>
          </p:cNvPr>
          <p:cNvSpPr>
            <a:spLocks noGrp="1"/>
          </p:cNvSpPr>
          <p:nvPr>
            <p:ph type="title"/>
          </p:nvPr>
        </p:nvSpPr>
        <p:spPr/>
        <p:txBody>
          <a:bodyPr/>
          <a:lstStyle/>
          <a:p>
            <a:r>
              <a:rPr lang="en-US" dirty="0"/>
              <a:t>Lecture Objectives</a:t>
            </a:r>
          </a:p>
        </p:txBody>
      </p:sp>
      <p:sp>
        <p:nvSpPr>
          <p:cNvPr id="3" name="Text Placeholder 2">
            <a:extLst>
              <a:ext uri="{FF2B5EF4-FFF2-40B4-BE49-F238E27FC236}">
                <a16:creationId xmlns:a16="http://schemas.microsoft.com/office/drawing/2014/main" id="{8C3140FD-98B8-4064-B3EA-BCC61AD85704}"/>
              </a:ext>
            </a:extLst>
          </p:cNvPr>
          <p:cNvSpPr>
            <a:spLocks noGrp="1"/>
          </p:cNvSpPr>
          <p:nvPr>
            <p:ph type="body" idx="1"/>
          </p:nvPr>
        </p:nvSpPr>
        <p:spPr/>
        <p:txBody>
          <a:bodyPr/>
          <a:lstStyle/>
          <a:p>
            <a:r>
              <a:rPr lang="en-US" dirty="0"/>
              <a:t>Delineate requirements for quality qualitative research based on the Consolidated Requirement for qualitative guidelines (COREQ) Criteria </a:t>
            </a:r>
          </a:p>
          <a:p>
            <a:pPr marL="0" indent="0">
              <a:buNone/>
            </a:pPr>
            <a:endParaRPr lang="en-US" dirty="0"/>
          </a:p>
          <a:p>
            <a:r>
              <a:rPr lang="en-US" dirty="0"/>
              <a:t>Discuss practical strategies to collect rich, reliable, qualitative data </a:t>
            </a:r>
          </a:p>
          <a:p>
            <a:pPr lvl="1"/>
            <a:endParaRPr lang="en-US" dirty="0"/>
          </a:p>
        </p:txBody>
      </p:sp>
      <p:sp>
        <p:nvSpPr>
          <p:cNvPr id="4" name="Slide Number Placeholder 3">
            <a:extLst>
              <a:ext uri="{FF2B5EF4-FFF2-40B4-BE49-F238E27FC236}">
                <a16:creationId xmlns:a16="http://schemas.microsoft.com/office/drawing/2014/main" id="{E8EC100F-699F-D9BF-0495-7C821848AF43}"/>
              </a:ext>
            </a:extLst>
          </p:cNvPr>
          <p:cNvSpPr>
            <a:spLocks noGrp="1"/>
          </p:cNvSpPr>
          <p:nvPr>
            <p:ph type="sldNum" idx="12"/>
          </p:nvPr>
        </p:nvSpPr>
        <p:spPr/>
        <p:txBody>
          <a:bodyPr/>
          <a:lstStyle/>
          <a:p>
            <a:pPr lvl="0">
              <a:spcBef>
                <a:spcPts val="0"/>
              </a:spcBef>
              <a:buNone/>
            </a:pPr>
            <a:fld id="{00000000-1234-1234-1234-123412341234}" type="slidenum">
              <a:rPr lang="en-GB" smtClean="0"/>
              <a:t>2</a:t>
            </a:fld>
            <a:endParaRPr lang="en-GB"/>
          </a:p>
        </p:txBody>
      </p:sp>
    </p:spTree>
    <p:extLst>
      <p:ext uri="{BB962C8B-B14F-4D97-AF65-F5344CB8AC3E}">
        <p14:creationId xmlns:p14="http://schemas.microsoft.com/office/powerpoint/2010/main" val="1531559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02556" y="435881"/>
            <a:ext cx="8520600" cy="707400"/>
          </a:xfrm>
          <a:prstGeom prst="rect">
            <a:avLst/>
          </a:prstGeom>
        </p:spPr>
        <p:txBody>
          <a:bodyPr lIns="91425" tIns="91425" rIns="91425" bIns="91425" anchor="t" anchorCtr="0">
            <a:noAutofit/>
          </a:bodyPr>
          <a:lstStyle/>
          <a:p>
            <a:pPr lvl="0">
              <a:spcBef>
                <a:spcPts val="0"/>
              </a:spcBef>
              <a:buNone/>
            </a:pPr>
            <a:r>
              <a:rPr lang="en-GB" b="1" dirty="0">
                <a:latin typeface="Tahoma" panose="020B0604030504040204" pitchFamily="34" charset="0"/>
                <a:ea typeface="Tahoma" panose="020B0604030504040204" pitchFamily="34" charset="0"/>
                <a:cs typeface="Tahoma" panose="020B0604030504040204" pitchFamily="34" charset="0"/>
              </a:rPr>
              <a:t>Strategy </a:t>
            </a:r>
            <a:r>
              <a:rPr lang="en-GB" dirty="0"/>
              <a:t>on Data Collection (1): </a:t>
            </a:r>
            <a:r>
              <a:rPr lang="en-GB" dirty="0">
                <a:solidFill>
                  <a:schemeClr val="accent2">
                    <a:lumMod val="50000"/>
                  </a:schemeClr>
                </a:solidFill>
              </a:rPr>
              <a:t>Train and Pilot test</a:t>
            </a:r>
            <a:endParaRPr lang="en-GB" b="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3" name="Shape 73"/>
          <p:cNvSpPr txBox="1">
            <a:spLocks noGrp="1"/>
          </p:cNvSpPr>
          <p:nvPr>
            <p:ph type="body" idx="1"/>
          </p:nvPr>
        </p:nvSpPr>
        <p:spPr>
          <a:xfrm>
            <a:off x="500557" y="1353820"/>
            <a:ext cx="8520600" cy="1554000"/>
          </a:xfrm>
          <a:prstGeom prst="rect">
            <a:avLst/>
          </a:prstGeom>
        </p:spPr>
        <p:txBody>
          <a:bodyPr lIns="91425" tIns="91425" rIns="91425" bIns="91425" anchor="t" anchorCtr="0">
            <a:noAutofit/>
          </a:bodyPr>
          <a:lstStyle/>
          <a:p>
            <a:pPr marL="571500" indent="-342900"/>
            <a:r>
              <a:rPr lang="en-GB" dirty="0">
                <a:latin typeface="Tahoma" panose="020B0604030504040204" pitchFamily="34" charset="0"/>
                <a:ea typeface="Tahoma" panose="020B0604030504040204" pitchFamily="34" charset="0"/>
                <a:cs typeface="Tahoma" panose="020B0604030504040204" pitchFamily="34" charset="0"/>
              </a:rPr>
              <a:t>Training and pilot testing of interview and discussion guides</a:t>
            </a:r>
          </a:p>
          <a:p>
            <a:pPr marL="914400" lvl="1" indent="-342900">
              <a:lnSpc>
                <a:spcPct val="150000"/>
              </a:lnSpc>
              <a:buFont typeface="+mj-lt"/>
              <a:buAutoNum type="arabicPeriod"/>
            </a:pPr>
            <a:r>
              <a:rPr lang="en-GB" dirty="0">
                <a:latin typeface="Tahoma" panose="020B0604030504040204" pitchFamily="34" charset="0"/>
                <a:ea typeface="Tahoma" panose="020B0604030504040204" pitchFamily="34" charset="0"/>
                <a:cs typeface="Tahoma" panose="020B0604030504040204" pitchFamily="34" charset="0"/>
              </a:rPr>
              <a:t>Understand the main objectives of the research</a:t>
            </a:r>
          </a:p>
          <a:p>
            <a:pPr marL="914400" lvl="1" indent="-342900">
              <a:lnSpc>
                <a:spcPct val="150000"/>
              </a:lnSpc>
              <a:buFont typeface="+mj-lt"/>
              <a:buAutoNum type="arabicPeriod"/>
            </a:pPr>
            <a:r>
              <a:rPr lang="en-GB" b="1" dirty="0">
                <a:solidFill>
                  <a:srgbClr val="C00000"/>
                </a:solidFill>
                <a:latin typeface="Tahoma" panose="020B0604030504040204" pitchFamily="34" charset="0"/>
                <a:ea typeface="Tahoma" panose="020B0604030504040204" pitchFamily="34" charset="0"/>
                <a:cs typeface="Tahoma" panose="020B0604030504040204" pitchFamily="34" charset="0"/>
              </a:rPr>
              <a:t>Interview with the guide among your study team first before pilot testing</a:t>
            </a:r>
          </a:p>
          <a:p>
            <a:pPr marL="914400" lvl="1" indent="-342900">
              <a:lnSpc>
                <a:spcPct val="150000"/>
              </a:lnSpc>
              <a:buFont typeface="+mj-lt"/>
              <a:buAutoNum type="arabicPeriod"/>
            </a:pPr>
            <a:r>
              <a:rPr lang="en-GB" dirty="0">
                <a:latin typeface="Tahoma" panose="020B0604030504040204" pitchFamily="34" charset="0"/>
                <a:ea typeface="Tahoma" panose="020B0604030504040204" pitchFamily="34" charset="0"/>
                <a:cs typeface="Tahoma" panose="020B0604030504040204" pitchFamily="34" charset="0"/>
              </a:rPr>
              <a:t>Boil the questions down to 3-5 major ones (that you can remember)</a:t>
            </a:r>
          </a:p>
          <a:p>
            <a:pPr marL="914400" lvl="1" indent="-342900">
              <a:lnSpc>
                <a:spcPct val="150000"/>
              </a:lnSpc>
              <a:buFont typeface="+mj-lt"/>
              <a:buAutoNum type="arabicPeriod"/>
            </a:pPr>
            <a:r>
              <a:rPr lang="en-GB" b="1" dirty="0">
                <a:solidFill>
                  <a:srgbClr val="C00000"/>
                </a:solidFill>
                <a:latin typeface="Tahoma" panose="020B0604030504040204" pitchFamily="34" charset="0"/>
                <a:ea typeface="Tahoma" panose="020B0604030504040204" pitchFamily="34" charset="0"/>
                <a:cs typeface="Tahoma" panose="020B0604030504040204" pitchFamily="34" charset="0"/>
              </a:rPr>
              <a:t>Focus on the sequence/flow rather than categories of questions</a:t>
            </a:r>
          </a:p>
          <a:p>
            <a:pPr marL="914400" lvl="1" indent="-342900">
              <a:lnSpc>
                <a:spcPct val="150000"/>
              </a:lnSpc>
              <a:buFont typeface="+mj-lt"/>
              <a:buAutoNum type="arabicPeriod"/>
            </a:pPr>
            <a:r>
              <a:rPr lang="en-GB" dirty="0">
                <a:latin typeface="Tahoma" panose="020B0604030504040204" pitchFamily="34" charset="0"/>
                <a:ea typeface="Tahoma" panose="020B0604030504040204" pitchFamily="34" charset="0"/>
                <a:cs typeface="Tahoma" panose="020B0604030504040204" pitchFamily="34" charset="0"/>
              </a:rPr>
              <a:t>Prepare before you go for the interview</a:t>
            </a:r>
          </a:p>
          <a:p>
            <a:pPr marL="571500" lvl="1" indent="0">
              <a:buNone/>
            </a:pPr>
            <a:endParaRPr lang="en-GB" dirty="0">
              <a:latin typeface="Tahoma" panose="020B0604030504040204" pitchFamily="34" charset="0"/>
              <a:ea typeface="Tahoma" panose="020B0604030504040204" pitchFamily="34" charset="0"/>
              <a:cs typeface="Tahoma" panose="020B0604030504040204" pitchFamily="34" charset="0"/>
            </a:endParaRPr>
          </a:p>
          <a:p>
            <a:pPr marL="228600" lvl="0" indent="0">
              <a:spcBef>
                <a:spcPts val="0"/>
              </a:spcBef>
              <a:buNone/>
            </a:pPr>
            <a:endParaRPr lang="en-GB" dirty="0">
              <a:latin typeface="Tahoma" panose="020B0604030504040204" pitchFamily="34" charset="0"/>
              <a:ea typeface="Tahoma" panose="020B0604030504040204" pitchFamily="34" charset="0"/>
              <a:cs typeface="Tahoma" panose="020B0604030504040204" pitchFamily="34" charset="0"/>
            </a:endParaRPr>
          </a:p>
          <a:p>
            <a:pPr marL="228600" lvl="0" indent="0">
              <a:spcBef>
                <a:spcPts val="0"/>
              </a:spcBef>
              <a:buNone/>
            </a:pP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GB" smtClean="0"/>
              <a:t>20</a:t>
            </a:fld>
            <a:endParaRPr lang="en-GB"/>
          </a:p>
        </p:txBody>
      </p:sp>
    </p:spTree>
    <p:extLst>
      <p:ext uri="{BB962C8B-B14F-4D97-AF65-F5344CB8AC3E}">
        <p14:creationId xmlns:p14="http://schemas.microsoft.com/office/powerpoint/2010/main" val="418950472"/>
      </p:ext>
    </p:extLst>
  </p:cSld>
  <p:clrMapOvr>
    <a:masterClrMapping/>
  </p:clrMapOvr>
  <mc:AlternateContent xmlns:mc="http://schemas.openxmlformats.org/markup-compatibility/2006" xmlns:p14="http://schemas.microsoft.com/office/powerpoint/2010/main">
    <mc:Choice Requires="p14">
      <p:transition spd="slow" p14:dur="2000" advTm="2136"/>
    </mc:Choice>
    <mc:Fallback xmlns="">
      <p:transition spd="slow" advTm="2136"/>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GB" b="1" dirty="0">
                <a:latin typeface="Tahoma" panose="020B0604030504040204" pitchFamily="34" charset="0"/>
                <a:ea typeface="Tahoma" panose="020B0604030504040204" pitchFamily="34" charset="0"/>
                <a:cs typeface="Tahoma" panose="020B0604030504040204" pitchFamily="34" charset="0"/>
              </a:rPr>
              <a:t>Strategy </a:t>
            </a:r>
            <a:r>
              <a:rPr lang="en-GB" dirty="0"/>
              <a:t>on Data Collection (2): </a:t>
            </a:r>
            <a:r>
              <a:rPr lang="en-GB" dirty="0">
                <a:solidFill>
                  <a:schemeClr val="accent2">
                    <a:lumMod val="50000"/>
                  </a:schemeClr>
                </a:solidFill>
              </a:rPr>
              <a:t>Listen to the interviews</a:t>
            </a:r>
            <a:endParaRPr lang="en-GB"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3" name="Shape 73"/>
          <p:cNvSpPr txBox="1">
            <a:spLocks noGrp="1"/>
          </p:cNvSpPr>
          <p:nvPr>
            <p:ph type="body" idx="1"/>
          </p:nvPr>
        </p:nvSpPr>
        <p:spPr>
          <a:xfrm>
            <a:off x="426508" y="1901325"/>
            <a:ext cx="8520600" cy="1554000"/>
          </a:xfrm>
          <a:prstGeom prst="rect">
            <a:avLst/>
          </a:prstGeom>
        </p:spPr>
        <p:txBody>
          <a:bodyPr lIns="91425" tIns="91425" rIns="91425" bIns="91425" anchor="t" anchorCtr="0">
            <a:noAutofit/>
          </a:bodyPr>
          <a:lstStyle/>
          <a:p>
            <a:pPr marL="571500" indent="-342900"/>
            <a:r>
              <a:rPr lang="en-GB" dirty="0">
                <a:latin typeface="Tahoma" panose="020B0604030504040204" pitchFamily="34" charset="0"/>
                <a:ea typeface="Tahoma" panose="020B0604030504040204" pitchFamily="34" charset="0"/>
                <a:cs typeface="Tahoma" panose="020B0604030504040204" pitchFamily="34" charset="0"/>
              </a:rPr>
              <a:t>Listen to the audio recording right after the interview </a:t>
            </a:r>
          </a:p>
          <a:p>
            <a:pPr marL="571500" indent="-342900"/>
            <a:endParaRPr lang="en-GB" dirty="0">
              <a:latin typeface="Tahoma" panose="020B0604030504040204" pitchFamily="34" charset="0"/>
              <a:ea typeface="Tahoma" panose="020B0604030504040204" pitchFamily="34" charset="0"/>
              <a:cs typeface="Tahoma" panose="020B0604030504040204" pitchFamily="34" charset="0"/>
            </a:endParaRPr>
          </a:p>
          <a:p>
            <a:pPr marL="571500" indent="-342900"/>
            <a:r>
              <a:rPr lang="en-GB" dirty="0"/>
              <a:t>L</a:t>
            </a:r>
            <a:r>
              <a:rPr lang="en-GB" dirty="0">
                <a:latin typeface="Tahoma" panose="020B0604030504040204" pitchFamily="34" charset="0"/>
                <a:ea typeface="Tahoma" panose="020B0604030504040204" pitchFamily="34" charset="0"/>
                <a:cs typeface="Tahoma" panose="020B0604030504040204" pitchFamily="34" charset="0"/>
              </a:rPr>
              <a:t>isten to </a:t>
            </a:r>
            <a:r>
              <a:rPr lang="en-GB" u="sng" dirty="0">
                <a:solidFill>
                  <a:srgbClr val="FF0000"/>
                </a:solidFill>
                <a:latin typeface="Tahoma" panose="020B0604030504040204" pitchFamily="34" charset="0"/>
                <a:ea typeface="Tahoma" panose="020B0604030504040204" pitchFamily="34" charset="0"/>
                <a:cs typeface="Tahoma" panose="020B0604030504040204" pitchFamily="34" charset="0"/>
              </a:rPr>
              <a:t>team members’ interviews </a:t>
            </a:r>
            <a:r>
              <a:rPr lang="en-GB" dirty="0">
                <a:latin typeface="Tahoma" panose="020B0604030504040204" pitchFamily="34" charset="0"/>
                <a:ea typeface="Tahoma" panose="020B0604030504040204" pitchFamily="34" charset="0"/>
                <a:cs typeface="Tahoma" panose="020B0604030504040204" pitchFamily="34" charset="0"/>
              </a:rPr>
              <a:t>and your own. Look for </a:t>
            </a:r>
          </a:p>
          <a:p>
            <a:pPr marL="914400" lvl="1" indent="-342900"/>
            <a:r>
              <a:rPr lang="en-GB" dirty="0">
                <a:latin typeface="Tahoma" panose="020B0604030504040204" pitchFamily="34" charset="0"/>
                <a:ea typeface="Tahoma" panose="020B0604030504040204" pitchFamily="34" charset="0"/>
                <a:cs typeface="Tahoma" panose="020B0604030504040204" pitchFamily="34" charset="0"/>
              </a:rPr>
              <a:t>Tone of voice</a:t>
            </a:r>
          </a:p>
          <a:p>
            <a:pPr marL="914400" lvl="1" indent="-342900"/>
            <a:r>
              <a:rPr lang="en-GB" dirty="0">
                <a:latin typeface="Tahoma" panose="020B0604030504040204" pitchFamily="34" charset="0"/>
                <a:ea typeface="Tahoma" panose="020B0604030504040204" pitchFamily="34" charset="0"/>
                <a:cs typeface="Tahoma" panose="020B0604030504040204" pitchFamily="34" charset="0"/>
              </a:rPr>
              <a:t>How questions are phrased?</a:t>
            </a:r>
          </a:p>
          <a:p>
            <a:pPr marL="914400" lvl="1" indent="-342900"/>
            <a:r>
              <a:rPr lang="en-GB" dirty="0">
                <a:latin typeface="Tahoma" panose="020B0604030504040204" pitchFamily="34" charset="0"/>
                <a:ea typeface="Tahoma" panose="020B0604030504040204" pitchFamily="34" charset="0"/>
                <a:cs typeface="Tahoma" panose="020B0604030504040204" pitchFamily="34" charset="0"/>
              </a:rPr>
              <a:t>Missed opportunities for further questions?</a:t>
            </a:r>
          </a:p>
          <a:p>
            <a:pPr marL="914400" lvl="1" indent="-342900"/>
            <a:r>
              <a:rPr lang="en-GB" dirty="0">
                <a:latin typeface="Tahoma" panose="020B0604030504040204" pitchFamily="34" charset="0"/>
                <a:ea typeface="Tahoma" panose="020B0604030504040204" pitchFamily="34" charset="0"/>
                <a:cs typeface="Tahoma" panose="020B0604030504040204" pitchFamily="34" charset="0"/>
              </a:rPr>
              <a:t>How much you talk! </a:t>
            </a:r>
          </a:p>
          <a:p>
            <a:pPr marL="914400" lvl="1" indent="-342900"/>
            <a:endParaRPr lang="en-GB" dirty="0">
              <a:latin typeface="Tahoma" panose="020B0604030504040204" pitchFamily="34" charset="0"/>
              <a:ea typeface="Tahoma" panose="020B0604030504040204" pitchFamily="34" charset="0"/>
              <a:cs typeface="Tahoma" panose="020B0604030504040204" pitchFamily="34" charset="0"/>
            </a:endParaRPr>
          </a:p>
          <a:p>
            <a:pPr marL="228600" lvl="0" indent="0">
              <a:spcBef>
                <a:spcPts val="0"/>
              </a:spcBef>
              <a:buNone/>
            </a:pP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GB" smtClean="0"/>
              <a:t>21</a:t>
            </a:fld>
            <a:endParaRPr lang="en-GB"/>
          </a:p>
        </p:txBody>
      </p:sp>
    </p:spTree>
    <p:extLst>
      <p:ext uri="{BB962C8B-B14F-4D97-AF65-F5344CB8AC3E}">
        <p14:creationId xmlns:p14="http://schemas.microsoft.com/office/powerpoint/2010/main" val="3991619949"/>
      </p:ext>
    </p:extLst>
  </p:cSld>
  <p:clrMapOvr>
    <a:masterClrMapping/>
  </p:clrMapOvr>
  <mc:AlternateContent xmlns:mc="http://schemas.openxmlformats.org/markup-compatibility/2006">
    <mc:Choice xmlns:p14="http://schemas.microsoft.com/office/powerpoint/2010/main" Requires="p14">
      <p:transition spd="slow" p14:dur="2000" advTm="16"/>
    </mc:Choice>
    <mc:Fallback>
      <p:transition spd="slow" advTm="16"/>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A7C6-F379-1240-A26B-CA8EB9A10E00}"/>
              </a:ext>
            </a:extLst>
          </p:cNvPr>
          <p:cNvSpPr>
            <a:spLocks noGrp="1"/>
          </p:cNvSpPr>
          <p:nvPr>
            <p:ph type="title"/>
          </p:nvPr>
        </p:nvSpPr>
        <p:spPr/>
        <p:txBody>
          <a:bodyPr>
            <a:normAutofit fontScale="90000"/>
          </a:bodyPr>
          <a:lstStyle/>
          <a:p>
            <a:r>
              <a:rPr lang="en-GB" b="1" dirty="0">
                <a:latin typeface="Tahoma" panose="020B0604030504040204" pitchFamily="34" charset="0"/>
                <a:ea typeface="Tahoma" panose="020B0604030504040204" pitchFamily="34" charset="0"/>
                <a:cs typeface="Tahoma" panose="020B0604030504040204" pitchFamily="34" charset="0"/>
              </a:rPr>
              <a:t>Strategy </a:t>
            </a:r>
            <a:r>
              <a:rPr lang="en-GB" dirty="0"/>
              <a:t>on Data Collection (3): </a:t>
            </a:r>
            <a:r>
              <a:rPr lang="en-GB" dirty="0">
                <a:solidFill>
                  <a:schemeClr val="accent2">
                    <a:lumMod val="50000"/>
                  </a:schemeClr>
                </a:solidFill>
              </a:rPr>
              <a:t>Probe! Probe! Probe!</a:t>
            </a:r>
            <a:endParaRPr lang="en-US" dirty="0"/>
          </a:p>
        </p:txBody>
      </p:sp>
      <p:sp>
        <p:nvSpPr>
          <p:cNvPr id="3" name="Text Placeholder 2">
            <a:extLst>
              <a:ext uri="{FF2B5EF4-FFF2-40B4-BE49-F238E27FC236}">
                <a16:creationId xmlns:a16="http://schemas.microsoft.com/office/drawing/2014/main" id="{D36BF9A3-48C4-18B7-7110-7348A42A5528}"/>
              </a:ext>
            </a:extLst>
          </p:cNvPr>
          <p:cNvSpPr>
            <a:spLocks noGrp="1"/>
          </p:cNvSpPr>
          <p:nvPr>
            <p:ph type="body" idx="1"/>
          </p:nvPr>
        </p:nvSpPr>
        <p:spPr>
          <a:xfrm>
            <a:off x="311700" y="1557316"/>
            <a:ext cx="8520600" cy="3302700"/>
          </a:xfrm>
        </p:spPr>
        <p:txBody>
          <a:bodyPr/>
          <a:lstStyle/>
          <a:p>
            <a:pPr marL="228600" lvl="0" indent="0">
              <a:spcBef>
                <a:spcPts val="0"/>
              </a:spcBef>
              <a:buNone/>
            </a:pPr>
            <a:r>
              <a:rPr lang="en-GB" dirty="0">
                <a:latin typeface="Tahoma" panose="020B0604030504040204" pitchFamily="34" charset="0"/>
                <a:ea typeface="Tahoma" panose="020B0604030504040204" pitchFamily="34" charset="0"/>
                <a:cs typeface="Tahoma" panose="020B0604030504040204" pitchFamily="34" charset="0"/>
              </a:rPr>
              <a:t>Probe to get more insight (examples)</a:t>
            </a:r>
          </a:p>
          <a:p>
            <a:pPr marL="914400" lvl="1" indent="-342900">
              <a:buFont typeface="+mj-lt"/>
              <a:buAutoNum type="arabicPeriod"/>
            </a:pPr>
            <a:r>
              <a:rPr lang="en-GB" dirty="0">
                <a:latin typeface="Tahoma" panose="020B0604030504040204" pitchFamily="34" charset="0"/>
                <a:ea typeface="Tahoma" panose="020B0604030504040204" pitchFamily="34" charset="0"/>
                <a:cs typeface="Tahoma" panose="020B0604030504040204" pitchFamily="34" charset="0"/>
              </a:rPr>
              <a:t>Help me understand (cultural naiveté)</a:t>
            </a:r>
          </a:p>
          <a:p>
            <a:pPr marL="914400" lvl="1" indent="-342900">
              <a:buFont typeface="+mj-lt"/>
              <a:buAutoNum type="arabicPeriod"/>
            </a:pPr>
            <a:r>
              <a:rPr lang="en-GB" dirty="0">
                <a:latin typeface="Tahoma" panose="020B0604030504040204" pitchFamily="34" charset="0"/>
                <a:ea typeface="Tahoma" panose="020B0604030504040204" pitchFamily="34" charset="0"/>
                <a:cs typeface="Tahoma" panose="020B0604030504040204" pitchFamily="34" charset="0"/>
              </a:rPr>
              <a:t>Really!</a:t>
            </a:r>
          </a:p>
          <a:p>
            <a:pPr marL="914400" lvl="1" indent="-342900">
              <a:buFont typeface="+mj-lt"/>
              <a:buAutoNum type="arabicPeriod"/>
            </a:pPr>
            <a:r>
              <a:rPr lang="en-GB" dirty="0">
                <a:latin typeface="Tahoma" panose="020B0604030504040204" pitchFamily="34" charset="0"/>
                <a:ea typeface="Tahoma" panose="020B0604030504040204" pitchFamily="34" charset="0"/>
                <a:cs typeface="Tahoma" panose="020B0604030504040204" pitchFamily="34" charset="0"/>
              </a:rPr>
              <a:t>I see</a:t>
            </a:r>
          </a:p>
          <a:p>
            <a:pPr marL="914400" lvl="1" indent="-342900">
              <a:buFont typeface="+mj-lt"/>
              <a:buAutoNum type="arabicPeriod"/>
            </a:pPr>
            <a:r>
              <a:rPr lang="en-GB" dirty="0">
                <a:latin typeface="Tahoma" panose="020B0604030504040204" pitchFamily="34" charset="0"/>
                <a:ea typeface="Tahoma" panose="020B0604030504040204" pitchFamily="34" charset="0"/>
                <a:cs typeface="Tahoma" panose="020B0604030504040204" pitchFamily="34" charset="0"/>
              </a:rPr>
              <a:t>Tell me more</a:t>
            </a:r>
          </a:p>
          <a:p>
            <a:pPr marL="914400" lvl="1" indent="-342900">
              <a:buFont typeface="+mj-lt"/>
              <a:buAutoNum type="arabicPeriod"/>
            </a:pPr>
            <a:r>
              <a:rPr lang="en-GB" dirty="0">
                <a:latin typeface="Tahoma" panose="020B0604030504040204" pitchFamily="34" charset="0"/>
                <a:ea typeface="Tahoma" panose="020B0604030504040204" pitchFamily="34" charset="0"/>
                <a:cs typeface="Tahoma" panose="020B0604030504040204" pitchFamily="34" charset="0"/>
              </a:rPr>
              <a:t>Silence </a:t>
            </a:r>
          </a:p>
          <a:p>
            <a:pPr marL="914400" lvl="1" indent="-342900">
              <a:buFont typeface="+mj-lt"/>
              <a:buAutoNum type="arabicPeriod"/>
            </a:pPr>
            <a:r>
              <a:rPr lang="en-GB" dirty="0">
                <a:latin typeface="Tahoma" panose="020B0604030504040204" pitchFamily="34" charset="0"/>
                <a:ea typeface="Tahoma" panose="020B0604030504040204" pitchFamily="34" charset="0"/>
                <a:cs typeface="Tahoma" panose="020B0604030504040204" pitchFamily="34" charset="0"/>
              </a:rPr>
              <a:t>Tell me a story about…</a:t>
            </a:r>
          </a:p>
          <a:p>
            <a:pPr marL="914400" lvl="1" indent="-342900">
              <a:buFont typeface="+mj-lt"/>
              <a:buAutoNum type="arabicPeriod"/>
            </a:pPr>
            <a:r>
              <a:rPr lang="en-GB" dirty="0"/>
              <a:t>Hmm</a:t>
            </a:r>
            <a:endParaRPr lang="en-GB"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D35FE81F-CC88-1AA9-1435-553913F08836}"/>
              </a:ext>
            </a:extLst>
          </p:cNvPr>
          <p:cNvSpPr>
            <a:spLocks noGrp="1"/>
          </p:cNvSpPr>
          <p:nvPr>
            <p:ph type="sldNum" idx="12"/>
          </p:nvPr>
        </p:nvSpPr>
        <p:spPr/>
        <p:txBody>
          <a:bodyPr/>
          <a:lstStyle/>
          <a:p>
            <a:pPr lvl="0">
              <a:spcBef>
                <a:spcPts val="0"/>
              </a:spcBef>
              <a:buNone/>
            </a:pPr>
            <a:fld id="{00000000-1234-1234-1234-123412341234}" type="slidenum">
              <a:rPr lang="en-GB" smtClean="0"/>
              <a:t>22</a:t>
            </a:fld>
            <a:endParaRPr lang="en-GB"/>
          </a:p>
        </p:txBody>
      </p:sp>
      <p:pic>
        <p:nvPicPr>
          <p:cNvPr id="5" name="Picture 2" descr="Image result for interview recorder">
            <a:extLst>
              <a:ext uri="{FF2B5EF4-FFF2-40B4-BE49-F238E27FC236}">
                <a16:creationId xmlns:a16="http://schemas.microsoft.com/office/drawing/2014/main" id="{9B832497-3718-E269-9A31-120D0D2210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373" t="-343" r="18444" b="343"/>
          <a:stretch/>
        </p:blipFill>
        <p:spPr bwMode="auto">
          <a:xfrm>
            <a:off x="5252678" y="1591325"/>
            <a:ext cx="3579622"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173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3288514" y="486569"/>
            <a:ext cx="3643931" cy="4178299"/>
          </a:xfrm>
          <a:prstGeom prst="rect">
            <a:avLst/>
          </a:prstGeom>
        </p:spPr>
      </p:pic>
      <p:sp>
        <p:nvSpPr>
          <p:cNvPr id="4" name="Slide Number Placeholder 3"/>
          <p:cNvSpPr>
            <a:spLocks noGrp="1"/>
          </p:cNvSpPr>
          <p:nvPr>
            <p:ph type="sldNum" idx="12"/>
          </p:nvPr>
        </p:nvSpPr>
        <p:spPr>
          <a:xfrm>
            <a:off x="6457950" y="4767262"/>
            <a:ext cx="2057400" cy="273844"/>
          </a:xfrm>
        </p:spPr>
        <p:txBody>
          <a:bodyPr vert="horz" lIns="91440" tIns="45720" rIns="91440" bIns="45720" rtlCol="0" anchor="ctr">
            <a:normAutofit/>
          </a:bodyPr>
          <a:lstStyle/>
          <a:p>
            <a:pPr lvl="0">
              <a:lnSpc>
                <a:spcPct val="90000"/>
              </a:lnSpc>
              <a:spcBef>
                <a:spcPts val="0"/>
              </a:spcBef>
              <a:spcAft>
                <a:spcPts val="600"/>
              </a:spcAft>
              <a:buNone/>
            </a:pPr>
            <a:fld id="{00000000-1234-1234-1234-123412341234}" type="slidenum">
              <a:rPr lang="en-US" sz="1200" kern="1200">
                <a:solidFill>
                  <a:srgbClr val="FFFFFF"/>
                </a:solidFill>
                <a:latin typeface="+mn-lt"/>
                <a:ea typeface="+mn-ea"/>
                <a:cs typeface="+mn-cs"/>
              </a:rPr>
              <a:pPr lvl="0">
                <a:lnSpc>
                  <a:spcPct val="90000"/>
                </a:lnSpc>
                <a:spcBef>
                  <a:spcPts val="0"/>
                </a:spcBef>
                <a:spcAft>
                  <a:spcPts val="600"/>
                </a:spcAft>
                <a:buNone/>
              </a:pPr>
              <a:t>23</a:t>
            </a:fld>
            <a:endParaRPr lang="en-US" sz="1200" kern="1200">
              <a:solidFill>
                <a:srgbClr val="FFFFFF"/>
              </a:solidFill>
              <a:latin typeface="+mn-lt"/>
              <a:ea typeface="+mn-ea"/>
              <a:cs typeface="+mn-cs"/>
            </a:endParaRPr>
          </a:p>
        </p:txBody>
      </p:sp>
      <p:sp>
        <p:nvSpPr>
          <p:cNvPr id="2" name="TextBox 1">
            <a:extLst>
              <a:ext uri="{FF2B5EF4-FFF2-40B4-BE49-F238E27FC236}">
                <a16:creationId xmlns:a16="http://schemas.microsoft.com/office/drawing/2014/main" id="{E673AAED-83BF-A9B7-8B48-D7062C2CB2B2}"/>
              </a:ext>
            </a:extLst>
          </p:cNvPr>
          <p:cNvSpPr txBox="1"/>
          <p:nvPr/>
        </p:nvSpPr>
        <p:spPr>
          <a:xfrm>
            <a:off x="497840" y="731520"/>
            <a:ext cx="1483360" cy="1169551"/>
          </a:xfrm>
          <a:prstGeom prst="rect">
            <a:avLst/>
          </a:prstGeom>
          <a:noFill/>
        </p:spPr>
        <p:txBody>
          <a:bodyPr wrap="square" rtlCol="0">
            <a:spAutoFit/>
          </a:bodyPr>
          <a:lstStyle/>
          <a:p>
            <a:r>
              <a:rPr lang="en-US" dirty="0"/>
              <a:t>Sample Interview 1: before listening to audio recording</a:t>
            </a:r>
          </a:p>
        </p:txBody>
      </p:sp>
    </p:spTree>
    <p:extLst>
      <p:ext uri="{BB962C8B-B14F-4D97-AF65-F5344CB8AC3E}">
        <p14:creationId xmlns:p14="http://schemas.microsoft.com/office/powerpoint/2010/main" val="3780384318"/>
      </p:ext>
    </p:extLst>
  </p:cSld>
  <p:clrMapOvr>
    <a:masterClrMapping/>
  </p:clrMapOvr>
  <mc:AlternateContent xmlns:mc="http://schemas.openxmlformats.org/markup-compatibility/2006" xmlns:p14="http://schemas.microsoft.com/office/powerpoint/2010/main">
    <mc:Choice Requires="p14">
      <p:transition spd="slow" p14:dur="2000" advTm="35192"/>
    </mc:Choice>
    <mc:Fallback xmlns="">
      <p:transition spd="slow" advTm="3519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3288514" y="486569"/>
            <a:ext cx="3643931" cy="4178299"/>
          </a:xfrm>
          <a:prstGeom prst="rect">
            <a:avLst/>
          </a:prstGeom>
        </p:spPr>
      </p:pic>
      <p:sp>
        <p:nvSpPr>
          <p:cNvPr id="4" name="Slide Number Placeholder 3"/>
          <p:cNvSpPr>
            <a:spLocks noGrp="1"/>
          </p:cNvSpPr>
          <p:nvPr>
            <p:ph type="sldNum" idx="12"/>
          </p:nvPr>
        </p:nvSpPr>
        <p:spPr>
          <a:xfrm>
            <a:off x="6457950" y="4767262"/>
            <a:ext cx="2057400" cy="273844"/>
          </a:xfrm>
        </p:spPr>
        <p:txBody>
          <a:bodyPr vert="horz" lIns="91440" tIns="45720" rIns="91440" bIns="45720" rtlCol="0" anchor="ctr">
            <a:normAutofit/>
          </a:bodyPr>
          <a:lstStyle/>
          <a:p>
            <a:pPr lvl="0">
              <a:lnSpc>
                <a:spcPct val="90000"/>
              </a:lnSpc>
              <a:spcBef>
                <a:spcPts val="0"/>
              </a:spcBef>
              <a:spcAft>
                <a:spcPts val="600"/>
              </a:spcAft>
              <a:buNone/>
            </a:pPr>
            <a:fld id="{00000000-1234-1234-1234-123412341234}" type="slidenum">
              <a:rPr lang="en-US" sz="1200" kern="1200">
                <a:solidFill>
                  <a:srgbClr val="FFFFFF"/>
                </a:solidFill>
                <a:latin typeface="+mn-lt"/>
                <a:ea typeface="+mn-ea"/>
                <a:cs typeface="+mn-cs"/>
              </a:rPr>
              <a:pPr lvl="0">
                <a:lnSpc>
                  <a:spcPct val="90000"/>
                </a:lnSpc>
                <a:spcBef>
                  <a:spcPts val="0"/>
                </a:spcBef>
                <a:spcAft>
                  <a:spcPts val="600"/>
                </a:spcAft>
                <a:buNone/>
              </a:pPr>
              <a:t>24</a:t>
            </a:fld>
            <a:endParaRPr lang="en-US" sz="1200" kern="1200">
              <a:solidFill>
                <a:srgbClr val="FFFFFF"/>
              </a:solidFill>
              <a:latin typeface="+mn-lt"/>
              <a:ea typeface="+mn-ea"/>
              <a:cs typeface="+mn-cs"/>
            </a:endParaRPr>
          </a:p>
        </p:txBody>
      </p:sp>
      <p:sp>
        <p:nvSpPr>
          <p:cNvPr id="2" name="TextBox 1">
            <a:extLst>
              <a:ext uri="{FF2B5EF4-FFF2-40B4-BE49-F238E27FC236}">
                <a16:creationId xmlns:a16="http://schemas.microsoft.com/office/drawing/2014/main" id="{E673AAED-83BF-A9B7-8B48-D7062C2CB2B2}"/>
              </a:ext>
            </a:extLst>
          </p:cNvPr>
          <p:cNvSpPr txBox="1"/>
          <p:nvPr/>
        </p:nvSpPr>
        <p:spPr>
          <a:xfrm>
            <a:off x="497840" y="731520"/>
            <a:ext cx="2255520" cy="954107"/>
          </a:xfrm>
          <a:prstGeom prst="rect">
            <a:avLst/>
          </a:prstGeom>
          <a:noFill/>
        </p:spPr>
        <p:txBody>
          <a:bodyPr wrap="square" rtlCol="0">
            <a:spAutoFit/>
          </a:bodyPr>
          <a:lstStyle/>
          <a:p>
            <a:r>
              <a:rPr lang="en-US" dirty="0"/>
              <a:t>What stood out to you?</a:t>
            </a:r>
          </a:p>
          <a:p>
            <a:endParaRPr lang="en-US" dirty="0"/>
          </a:p>
          <a:p>
            <a:r>
              <a:rPr lang="en-US" dirty="0"/>
              <a:t>How did the interview make you feel?</a:t>
            </a:r>
          </a:p>
        </p:txBody>
      </p:sp>
    </p:spTree>
    <p:extLst>
      <p:ext uri="{BB962C8B-B14F-4D97-AF65-F5344CB8AC3E}">
        <p14:creationId xmlns:p14="http://schemas.microsoft.com/office/powerpoint/2010/main" val="742709726"/>
      </p:ext>
    </p:extLst>
  </p:cSld>
  <p:clrMapOvr>
    <a:masterClrMapping/>
  </p:clrMapOvr>
  <mc:AlternateContent xmlns:mc="http://schemas.openxmlformats.org/markup-compatibility/2006">
    <mc:Choice xmlns:p14="http://schemas.microsoft.com/office/powerpoint/2010/main" Requires="p14">
      <p:transition spd="slow" p14:dur="2000" advTm="35192"/>
    </mc:Choice>
    <mc:Fallback>
      <p:transition spd="slow" advTm="35192"/>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19750" y="-92120"/>
            <a:ext cx="4904499" cy="5148936"/>
          </a:xfrm>
          <a:prstGeom prst="rect">
            <a:avLst/>
          </a:prstGeom>
        </p:spPr>
      </p:pic>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GB" smtClean="0"/>
              <a:t>25</a:t>
            </a:fld>
            <a:endParaRPr lang="en-GB"/>
          </a:p>
        </p:txBody>
      </p:sp>
      <p:sp>
        <p:nvSpPr>
          <p:cNvPr id="2" name="TextBox 1">
            <a:extLst>
              <a:ext uri="{FF2B5EF4-FFF2-40B4-BE49-F238E27FC236}">
                <a16:creationId xmlns:a16="http://schemas.microsoft.com/office/drawing/2014/main" id="{BE6618DB-52B5-E620-1226-7F597941E4C6}"/>
              </a:ext>
            </a:extLst>
          </p:cNvPr>
          <p:cNvSpPr txBox="1"/>
          <p:nvPr/>
        </p:nvSpPr>
        <p:spPr>
          <a:xfrm>
            <a:off x="406400" y="690880"/>
            <a:ext cx="1483360" cy="954107"/>
          </a:xfrm>
          <a:prstGeom prst="rect">
            <a:avLst/>
          </a:prstGeom>
          <a:noFill/>
        </p:spPr>
        <p:txBody>
          <a:bodyPr wrap="square" rtlCol="0">
            <a:spAutoFit/>
          </a:bodyPr>
          <a:lstStyle/>
          <a:p>
            <a:r>
              <a:rPr lang="en-US" dirty="0"/>
              <a:t>Sample Interview After listening to audio recording</a:t>
            </a:r>
          </a:p>
        </p:txBody>
      </p:sp>
    </p:spTree>
    <p:extLst>
      <p:ext uri="{BB962C8B-B14F-4D97-AF65-F5344CB8AC3E}">
        <p14:creationId xmlns:p14="http://schemas.microsoft.com/office/powerpoint/2010/main" val="778564344"/>
      </p:ext>
    </p:extLst>
  </p:cSld>
  <p:clrMapOvr>
    <a:masterClrMapping/>
  </p:clrMapOvr>
  <mc:AlternateContent xmlns:mc="http://schemas.openxmlformats.org/markup-compatibility/2006" xmlns:p14="http://schemas.microsoft.com/office/powerpoint/2010/main">
    <mc:Choice Requires="p14">
      <p:transition spd="slow" p14:dur="2000" advTm="23"/>
    </mc:Choice>
    <mc:Fallback xmlns="">
      <p:transition spd="slow" advTm="23"/>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35080-FDE4-1EE7-C86F-DFB313A800E5}"/>
              </a:ext>
            </a:extLst>
          </p:cNvPr>
          <p:cNvSpPr>
            <a:spLocks noGrp="1"/>
          </p:cNvSpPr>
          <p:nvPr>
            <p:ph type="title"/>
          </p:nvPr>
        </p:nvSpPr>
        <p:spPr>
          <a:xfrm>
            <a:off x="311700" y="343425"/>
            <a:ext cx="8520600" cy="707400"/>
          </a:xfrm>
        </p:spPr>
        <p:txBody>
          <a:bodyPr>
            <a:normAutofit fontScale="90000"/>
          </a:bodyPr>
          <a:lstStyle/>
          <a:p>
            <a:r>
              <a:rPr lang="en-GB" b="1" dirty="0">
                <a:latin typeface="Tahoma" panose="020B0604030504040204" pitchFamily="34" charset="0"/>
                <a:ea typeface="Tahoma" panose="020B0604030504040204" pitchFamily="34" charset="0"/>
                <a:cs typeface="Tahoma" panose="020B0604030504040204" pitchFamily="34" charset="0"/>
              </a:rPr>
              <a:t>Strategy </a:t>
            </a:r>
            <a:r>
              <a:rPr lang="en-GB" dirty="0"/>
              <a:t>on Data Collection (4): </a:t>
            </a:r>
            <a:r>
              <a:rPr lang="en-GB" dirty="0">
                <a:solidFill>
                  <a:schemeClr val="accent2">
                    <a:lumMod val="50000"/>
                  </a:schemeClr>
                </a:solidFill>
              </a:rPr>
              <a:t>Do not wait until the end to analyse</a:t>
            </a:r>
            <a:endParaRPr lang="en-US" dirty="0"/>
          </a:p>
        </p:txBody>
      </p:sp>
      <p:sp>
        <p:nvSpPr>
          <p:cNvPr id="3" name="Text Placeholder 2">
            <a:extLst>
              <a:ext uri="{FF2B5EF4-FFF2-40B4-BE49-F238E27FC236}">
                <a16:creationId xmlns:a16="http://schemas.microsoft.com/office/drawing/2014/main" id="{63110AF7-39D2-9768-0558-950F32A526E1}"/>
              </a:ext>
            </a:extLst>
          </p:cNvPr>
          <p:cNvSpPr>
            <a:spLocks noGrp="1"/>
          </p:cNvSpPr>
          <p:nvPr>
            <p:ph type="body" idx="1"/>
          </p:nvPr>
        </p:nvSpPr>
        <p:spPr>
          <a:xfrm>
            <a:off x="311700" y="1754116"/>
            <a:ext cx="8520600" cy="3302700"/>
          </a:xfrm>
        </p:spPr>
        <p:txBody>
          <a:bodyPr/>
          <a:lstStyle/>
          <a:p>
            <a:pPr marL="571500" indent="-342900"/>
            <a:r>
              <a:rPr lang="en-GB" b="1" dirty="0">
                <a:solidFill>
                  <a:srgbClr val="C00000"/>
                </a:solidFill>
                <a:latin typeface="Tahoma" panose="020B0604030504040204" pitchFamily="34" charset="0"/>
                <a:ea typeface="Tahoma" panose="020B0604030504040204" pitchFamily="34" charset="0"/>
                <a:cs typeface="Tahoma" panose="020B0604030504040204" pitchFamily="34" charset="0"/>
              </a:rPr>
              <a:t>Debrief</a:t>
            </a:r>
            <a:r>
              <a:rPr lang="en-GB"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GB" dirty="0">
                <a:latin typeface="Tahoma" panose="020B0604030504040204" pitchFamily="34" charset="0"/>
                <a:ea typeface="Tahoma" panose="020B0604030504040204" pitchFamily="34" charset="0"/>
                <a:cs typeface="Tahoma" panose="020B0604030504040204" pitchFamily="34" charset="0"/>
              </a:rPr>
              <a:t>with your team</a:t>
            </a:r>
          </a:p>
          <a:p>
            <a:pPr marL="914400" lvl="1" indent="-342900"/>
            <a:r>
              <a:rPr lang="en-GB" dirty="0">
                <a:latin typeface="Tahoma" panose="020B0604030504040204" pitchFamily="34" charset="0"/>
                <a:ea typeface="Tahoma" panose="020B0604030504040204" pitchFamily="34" charset="0"/>
                <a:cs typeface="Tahoma" panose="020B0604030504040204" pitchFamily="34" charset="0"/>
              </a:rPr>
              <a:t>Describe each participant’s experience</a:t>
            </a:r>
          </a:p>
          <a:p>
            <a:pPr marL="914400" lvl="1" indent="-342900"/>
            <a:r>
              <a:rPr lang="en-GB" dirty="0">
                <a:latin typeface="Tahoma" panose="020B0604030504040204" pitchFamily="34" charset="0"/>
                <a:ea typeface="Tahoma" panose="020B0604030504040204" pitchFamily="34" charset="0"/>
                <a:cs typeface="Tahoma" panose="020B0604030504040204" pitchFamily="34" charset="0"/>
              </a:rPr>
              <a:t>Interrogate the interviewers about participants’ experiences </a:t>
            </a:r>
          </a:p>
          <a:p>
            <a:pPr marL="914400" lvl="1" indent="-342900"/>
            <a:r>
              <a:rPr lang="en-GB" dirty="0">
                <a:latin typeface="Tahoma" panose="020B0604030504040204" pitchFamily="34" charset="0"/>
                <a:ea typeface="Tahoma" panose="020B0604030504040204" pitchFamily="34" charset="0"/>
                <a:cs typeface="Tahoma" panose="020B0604030504040204" pitchFamily="34" charset="0"/>
              </a:rPr>
              <a:t>Revise questions to elicit deeper descriptions</a:t>
            </a:r>
          </a:p>
          <a:p>
            <a:pPr marL="914400" lvl="1" indent="-342900"/>
            <a:endParaRPr lang="en-GB" dirty="0"/>
          </a:p>
          <a:p>
            <a:pPr marL="571500" indent="-342900"/>
            <a:endParaRPr lang="en-GB" dirty="0">
              <a:latin typeface="Tahoma" panose="020B0604030504040204" pitchFamily="34" charset="0"/>
              <a:ea typeface="Tahoma" panose="020B0604030504040204" pitchFamily="34" charset="0"/>
              <a:cs typeface="Tahoma" panose="020B0604030504040204" pitchFamily="34" charset="0"/>
            </a:endParaRPr>
          </a:p>
          <a:p>
            <a:pPr marL="571500" indent="-342900"/>
            <a:r>
              <a:rPr lang="en-GB" b="1" dirty="0">
                <a:solidFill>
                  <a:srgbClr val="C00000"/>
                </a:solidFill>
              </a:rPr>
              <a:t>Write</a:t>
            </a:r>
            <a:r>
              <a:rPr lang="en-GB" dirty="0"/>
              <a:t> theoretical, methodological or analytical memos </a:t>
            </a:r>
          </a:p>
          <a:p>
            <a:pPr marL="914400" lvl="1" indent="-342900"/>
            <a:r>
              <a:rPr lang="en-GB" dirty="0">
                <a:latin typeface="Tahoma" panose="020B0604030504040204" pitchFamily="34" charset="0"/>
                <a:ea typeface="Tahoma" panose="020B0604030504040204" pitchFamily="34" charset="0"/>
                <a:cs typeface="Tahoma" panose="020B0604030504040204" pitchFamily="34" charset="0"/>
              </a:rPr>
              <a:t>Summarize each participant’s experience</a:t>
            </a:r>
          </a:p>
          <a:p>
            <a:pPr marL="914400" lvl="1" indent="-342900"/>
            <a:r>
              <a:rPr lang="en-GB" dirty="0">
                <a:latin typeface="Tahoma" panose="020B0604030504040204" pitchFamily="34" charset="0"/>
                <a:ea typeface="Tahoma" panose="020B0604030504040204" pitchFamily="34" charset="0"/>
                <a:cs typeface="Tahoma" panose="020B0604030504040204" pitchFamily="34" charset="0"/>
              </a:rPr>
              <a:t>Answe</a:t>
            </a:r>
            <a:r>
              <a:rPr lang="en-GB" dirty="0"/>
              <a:t>r the research question based on each participant’s interview</a:t>
            </a:r>
            <a:endParaRPr lang="en-GB"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4" name="Slide Number Placeholder 3">
            <a:extLst>
              <a:ext uri="{FF2B5EF4-FFF2-40B4-BE49-F238E27FC236}">
                <a16:creationId xmlns:a16="http://schemas.microsoft.com/office/drawing/2014/main" id="{05A5CA30-A6AE-6731-60FB-345E9C8D6563}"/>
              </a:ext>
            </a:extLst>
          </p:cNvPr>
          <p:cNvSpPr>
            <a:spLocks noGrp="1"/>
          </p:cNvSpPr>
          <p:nvPr>
            <p:ph type="sldNum" idx="12"/>
          </p:nvPr>
        </p:nvSpPr>
        <p:spPr/>
        <p:txBody>
          <a:bodyPr/>
          <a:lstStyle/>
          <a:p>
            <a:pPr lvl="0">
              <a:spcBef>
                <a:spcPts val="0"/>
              </a:spcBef>
              <a:buNone/>
            </a:pPr>
            <a:fld id="{00000000-1234-1234-1234-123412341234}" type="slidenum">
              <a:rPr lang="en-GB" smtClean="0"/>
              <a:t>26</a:t>
            </a:fld>
            <a:endParaRPr lang="en-GB"/>
          </a:p>
        </p:txBody>
      </p:sp>
    </p:spTree>
    <p:extLst>
      <p:ext uri="{BB962C8B-B14F-4D97-AF65-F5344CB8AC3E}">
        <p14:creationId xmlns:p14="http://schemas.microsoft.com/office/powerpoint/2010/main" val="1933042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1700" y="445025"/>
            <a:ext cx="2525285" cy="707400"/>
          </a:xfrm>
        </p:spPr>
        <p:txBody>
          <a:bodyPr>
            <a:noAutofit/>
          </a:bodyPr>
          <a:lstStyle/>
          <a:p>
            <a:r>
              <a:rPr lang="en-US" sz="2400" dirty="0">
                <a:latin typeface="Tahoma" panose="020B0604030504040204" pitchFamily="34" charset="0"/>
                <a:ea typeface="Tahoma" panose="020B0604030504040204" pitchFamily="34" charset="0"/>
                <a:cs typeface="Tahoma" panose="020B0604030504040204" pitchFamily="34" charset="0"/>
              </a:rPr>
              <a:t>Interviewing interviewers</a:t>
            </a:r>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GB" smtClean="0"/>
              <a:t>27</a:t>
            </a:fld>
            <a:endParaRPr lang="en-GB"/>
          </a:p>
        </p:txBody>
      </p:sp>
      <p:pic>
        <p:nvPicPr>
          <p:cNvPr id="5" name="Picture 4"/>
          <p:cNvPicPr>
            <a:picLocks noChangeAspect="1"/>
          </p:cNvPicPr>
          <p:nvPr/>
        </p:nvPicPr>
        <p:blipFill rotWithShape="1">
          <a:blip r:embed="rId2"/>
          <a:srcRect l="-258" t="7734" r="258" b="6350"/>
          <a:stretch/>
        </p:blipFill>
        <p:spPr>
          <a:xfrm>
            <a:off x="2836985" y="140554"/>
            <a:ext cx="6067425" cy="4689232"/>
          </a:xfrm>
          <a:prstGeom prst="rect">
            <a:avLst/>
          </a:prstGeom>
        </p:spPr>
      </p:pic>
    </p:spTree>
    <p:extLst>
      <p:ext uri="{BB962C8B-B14F-4D97-AF65-F5344CB8AC3E}">
        <p14:creationId xmlns:p14="http://schemas.microsoft.com/office/powerpoint/2010/main" val="3715819382"/>
      </p:ext>
    </p:extLst>
  </p:cSld>
  <p:clrMapOvr>
    <a:masterClrMapping/>
  </p:clrMapOvr>
  <mc:AlternateContent xmlns:mc="http://schemas.openxmlformats.org/markup-compatibility/2006" xmlns:p14="http://schemas.microsoft.com/office/powerpoint/2010/main">
    <mc:Choice Requires="p14">
      <p:transition spd="slow" p14:dur="2000" advTm="2740"/>
    </mc:Choice>
    <mc:Fallback xmlns="">
      <p:transition spd="slow" advTm="274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GB" sz="3200" b="1" dirty="0">
                <a:latin typeface="Tahoma" panose="020B0604030504040204" pitchFamily="34" charset="0"/>
                <a:ea typeface="Tahoma" panose="020B0604030504040204" pitchFamily="34" charset="0"/>
                <a:cs typeface="Tahoma" panose="020B0604030504040204" pitchFamily="34" charset="0"/>
              </a:rPr>
              <a:t>If you do your work well: </a:t>
            </a:r>
            <a:r>
              <a:rPr lang="en-GB" sz="3200" b="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You will </a:t>
            </a:r>
          </a:p>
        </p:txBody>
      </p:sp>
      <p:sp>
        <p:nvSpPr>
          <p:cNvPr id="73" name="Shape 73"/>
          <p:cNvSpPr txBox="1">
            <a:spLocks noGrp="1"/>
          </p:cNvSpPr>
          <p:nvPr>
            <p:ph type="body" idx="1"/>
          </p:nvPr>
        </p:nvSpPr>
        <p:spPr>
          <a:xfrm>
            <a:off x="311700" y="1266325"/>
            <a:ext cx="7592780" cy="3067136"/>
          </a:xfrm>
          <a:prstGeom prst="rect">
            <a:avLst/>
          </a:prstGeom>
        </p:spPr>
        <p:txBody>
          <a:bodyPr lIns="91425" tIns="91425" rIns="91425" bIns="91425" anchor="t" anchorCtr="0">
            <a:noAutofit/>
          </a:bodyPr>
          <a:lstStyle/>
          <a:p>
            <a:endParaRPr lang="en-US" dirty="0"/>
          </a:p>
          <a:p>
            <a:r>
              <a:rPr lang="en-US" dirty="0"/>
              <a:t>Have a rich description of participants’ experiences</a:t>
            </a:r>
          </a:p>
          <a:p>
            <a:r>
              <a:rPr lang="en-US" dirty="0"/>
              <a:t>A balanced, contextual understanding (why)</a:t>
            </a:r>
          </a:p>
          <a:p>
            <a:r>
              <a:rPr lang="en-US" dirty="0"/>
              <a:t>Others can learn lessons</a:t>
            </a:r>
          </a:p>
          <a:p>
            <a:r>
              <a:rPr lang="en-US" dirty="0"/>
              <a:t>Descriptions will resonate with others</a:t>
            </a:r>
          </a:p>
          <a:p>
            <a:r>
              <a:rPr lang="en-US" dirty="0"/>
              <a:t>Have representation of individual lived experience</a:t>
            </a:r>
          </a:p>
          <a:p>
            <a:r>
              <a:rPr lang="en-GB" sz="2000" dirty="0"/>
              <a:t>Get published</a:t>
            </a:r>
            <a:endParaRPr lang="en-GB" sz="2000"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GB" smtClean="0"/>
              <a:t>28</a:t>
            </a:fld>
            <a:endParaRPr lang="en-GB"/>
          </a:p>
        </p:txBody>
      </p:sp>
      <p:sp>
        <p:nvSpPr>
          <p:cNvPr id="3" name="AutoShape 4" descr="Image result for quality"/>
          <p:cNvSpPr>
            <a:spLocks noChangeAspect="1" noChangeArrowheads="1"/>
          </p:cNvSpPr>
          <p:nvPr/>
        </p:nvSpPr>
        <p:spPr bwMode="auto">
          <a:xfrm>
            <a:off x="4197223" y="2316162"/>
            <a:ext cx="3300857" cy="26433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6324984"/>
      </p:ext>
    </p:extLst>
  </p:cSld>
  <p:clrMapOvr>
    <a:masterClrMapping/>
  </p:clrMapOvr>
  <mc:AlternateContent xmlns:mc="http://schemas.openxmlformats.org/markup-compatibility/2006" xmlns:p14="http://schemas.microsoft.com/office/powerpoint/2010/main">
    <mc:Choice Requires="p14">
      <p:transition spd="slow" p14:dur="2000" advTm="186079"/>
    </mc:Choice>
    <mc:Fallback xmlns="">
      <p:transition spd="slow" advTm="186079"/>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060" y="445025"/>
            <a:ext cx="8520600" cy="707400"/>
          </a:xfrm>
        </p:spPr>
        <p:txBody>
          <a:bodyPr/>
          <a:lstStyle/>
          <a:p>
            <a:r>
              <a:rPr lang="en-US"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Questions</a:t>
            </a:r>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GB" b="1" smtClean="0">
                <a:solidFill>
                  <a:schemeClr val="accent1">
                    <a:lumMod val="50000"/>
                  </a:schemeClr>
                </a:solidFill>
              </a:rPr>
              <a:t>29</a:t>
            </a:fld>
            <a:endParaRPr lang="en-GB" b="1" dirty="0">
              <a:solidFill>
                <a:schemeClr val="accent1">
                  <a:lumMod val="50000"/>
                </a:schemeClr>
              </a:solidFill>
            </a:endParaRPr>
          </a:p>
        </p:txBody>
      </p:sp>
      <p:pic>
        <p:nvPicPr>
          <p:cNvPr id="3074" name="Picture 2" descr="Image result for qua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0375" y="1152425"/>
            <a:ext cx="33337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370084"/>
      </p:ext>
    </p:extLst>
  </p:cSld>
  <p:clrMapOvr>
    <a:masterClrMapping/>
  </p:clrMapOvr>
  <mc:AlternateContent xmlns:mc="http://schemas.openxmlformats.org/markup-compatibility/2006" xmlns:p14="http://schemas.microsoft.com/office/powerpoint/2010/main">
    <mc:Choice Requires="p14">
      <p:transition spd="slow" p14:dur="2000" advTm="10"/>
    </mc:Choice>
    <mc:Fallback xmlns="">
      <p:transition spd="slow" advTm="1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5A0DB-A7FE-04C2-C4C2-E82B2DDC1C42}"/>
              </a:ext>
            </a:extLst>
          </p:cNvPr>
          <p:cNvSpPr>
            <a:spLocks noGrp="1"/>
          </p:cNvSpPr>
          <p:nvPr>
            <p:ph type="title"/>
          </p:nvPr>
        </p:nvSpPr>
        <p:spPr/>
        <p:txBody>
          <a:bodyPr>
            <a:normAutofit fontScale="90000"/>
          </a:bodyPr>
          <a:lstStyle/>
          <a:p>
            <a:r>
              <a:rPr lang="en-US" sz="28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Different layers of quality: Qualitative Research</a:t>
            </a:r>
          </a:p>
        </p:txBody>
      </p:sp>
      <p:sp>
        <p:nvSpPr>
          <p:cNvPr id="3" name="Text Placeholder 2">
            <a:extLst>
              <a:ext uri="{FF2B5EF4-FFF2-40B4-BE49-F238E27FC236}">
                <a16:creationId xmlns:a16="http://schemas.microsoft.com/office/drawing/2014/main" id="{6793A6BE-30F7-0AAF-F62D-97AC2807BEC3}"/>
              </a:ext>
            </a:extLst>
          </p:cNvPr>
          <p:cNvSpPr>
            <a:spLocks noGrp="1"/>
          </p:cNvSpPr>
          <p:nvPr>
            <p:ph type="body" idx="1"/>
          </p:nvPr>
        </p:nvSpPr>
        <p:spPr/>
        <p:txBody>
          <a:bodyPr>
            <a:normAutofit/>
          </a:bodyPr>
          <a:lstStyle/>
          <a:p>
            <a:r>
              <a:rPr lang="en-US" sz="2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Best practices of quality for each dimension</a:t>
            </a:r>
          </a:p>
        </p:txBody>
      </p:sp>
      <p:sp>
        <p:nvSpPr>
          <p:cNvPr id="4" name="Slide Number Placeholder 3">
            <a:extLst>
              <a:ext uri="{FF2B5EF4-FFF2-40B4-BE49-F238E27FC236}">
                <a16:creationId xmlns:a16="http://schemas.microsoft.com/office/drawing/2014/main" id="{88DB33F8-4362-68AF-C7C3-FDFD498534A3}"/>
              </a:ext>
            </a:extLst>
          </p:cNvPr>
          <p:cNvSpPr>
            <a:spLocks noGrp="1"/>
          </p:cNvSpPr>
          <p:nvPr>
            <p:ph type="sldNum" idx="12"/>
          </p:nvPr>
        </p:nvSpPr>
        <p:spPr/>
        <p:txBody>
          <a:bodyPr/>
          <a:lstStyle/>
          <a:p>
            <a:pPr lvl="0">
              <a:spcBef>
                <a:spcPts val="0"/>
              </a:spcBef>
              <a:buNone/>
            </a:pPr>
            <a:fld id="{00000000-1234-1234-1234-123412341234}" type="slidenum">
              <a:rPr lang="en-GB" sz="80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3</a:t>
            </a:fld>
            <a:endParaRPr lang="en-GB" sz="80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4">
            <a:extLst>
              <a:ext uri="{FF2B5EF4-FFF2-40B4-BE49-F238E27FC236}">
                <a16:creationId xmlns:a16="http://schemas.microsoft.com/office/drawing/2014/main" id="{206A0D60-B68F-1D5E-EDDE-CBE91EEF16F8}"/>
              </a:ext>
            </a:extLst>
          </p:cNvPr>
          <p:cNvSpPr/>
          <p:nvPr/>
        </p:nvSpPr>
        <p:spPr>
          <a:xfrm>
            <a:off x="665922" y="2315817"/>
            <a:ext cx="1559118" cy="52677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Conceptualization</a:t>
            </a:r>
          </a:p>
        </p:txBody>
      </p:sp>
      <p:sp>
        <p:nvSpPr>
          <p:cNvPr id="6" name="Rectangle 5">
            <a:extLst>
              <a:ext uri="{FF2B5EF4-FFF2-40B4-BE49-F238E27FC236}">
                <a16:creationId xmlns:a16="http://schemas.microsoft.com/office/drawing/2014/main" id="{CBC53189-2308-83A6-E276-530D20279148}"/>
              </a:ext>
            </a:extLst>
          </p:cNvPr>
          <p:cNvSpPr/>
          <p:nvPr/>
        </p:nvSpPr>
        <p:spPr>
          <a:xfrm>
            <a:off x="2975113" y="2308363"/>
            <a:ext cx="1559118" cy="53422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Sampling and Data Collection</a:t>
            </a:r>
          </a:p>
        </p:txBody>
      </p:sp>
      <p:sp>
        <p:nvSpPr>
          <p:cNvPr id="7" name="Rectangle 6">
            <a:extLst>
              <a:ext uri="{FF2B5EF4-FFF2-40B4-BE49-F238E27FC236}">
                <a16:creationId xmlns:a16="http://schemas.microsoft.com/office/drawing/2014/main" id="{924BA100-401D-F0C6-AE17-F22976AA58FC}"/>
              </a:ext>
            </a:extLst>
          </p:cNvPr>
          <p:cNvSpPr/>
          <p:nvPr/>
        </p:nvSpPr>
        <p:spPr>
          <a:xfrm>
            <a:off x="5284304" y="2300909"/>
            <a:ext cx="1222513" cy="52677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Analysis and Reflexivity  </a:t>
            </a:r>
          </a:p>
        </p:txBody>
      </p:sp>
      <p:sp>
        <p:nvSpPr>
          <p:cNvPr id="8" name="Rectangle 7">
            <a:extLst>
              <a:ext uri="{FF2B5EF4-FFF2-40B4-BE49-F238E27FC236}">
                <a16:creationId xmlns:a16="http://schemas.microsoft.com/office/drawing/2014/main" id="{639EF6B5-D2DB-1BCF-6599-25CAF1EB2D98}"/>
              </a:ext>
            </a:extLst>
          </p:cNvPr>
          <p:cNvSpPr/>
          <p:nvPr/>
        </p:nvSpPr>
        <p:spPr>
          <a:xfrm>
            <a:off x="7256890" y="2284674"/>
            <a:ext cx="1222513" cy="52677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Dissemination </a:t>
            </a:r>
          </a:p>
        </p:txBody>
      </p:sp>
      <p:cxnSp>
        <p:nvCxnSpPr>
          <p:cNvPr id="11" name="Straight Arrow Connector 10">
            <a:extLst>
              <a:ext uri="{FF2B5EF4-FFF2-40B4-BE49-F238E27FC236}">
                <a16:creationId xmlns:a16="http://schemas.microsoft.com/office/drawing/2014/main" id="{CE7E2A72-EEF7-CFC6-0137-011DB603901E}"/>
              </a:ext>
            </a:extLst>
          </p:cNvPr>
          <p:cNvCxnSpPr>
            <a:cxnSpLocks/>
          </p:cNvCxnSpPr>
          <p:nvPr/>
        </p:nvCxnSpPr>
        <p:spPr>
          <a:xfrm>
            <a:off x="665922" y="3677920"/>
            <a:ext cx="781348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6E5BD0A-A05A-4EF2-B57A-25E602B0E8BD}"/>
              </a:ext>
            </a:extLst>
          </p:cNvPr>
          <p:cNvSpPr txBox="1"/>
          <p:nvPr/>
        </p:nvSpPr>
        <p:spPr>
          <a:xfrm>
            <a:off x="501316" y="3793439"/>
            <a:ext cx="7687644" cy="338554"/>
          </a:xfrm>
          <a:prstGeom prst="rect">
            <a:avLst/>
          </a:prstGeom>
          <a:noFill/>
        </p:spPr>
        <p:txBody>
          <a:bodyPr wrap="square" rtlCol="0">
            <a:spAutoFit/>
          </a:bodyPr>
          <a:lstStyle/>
          <a:p>
            <a:r>
              <a:rPr lang="en-US" sz="16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Qualitative Criteria (e.g. credibility, dependability, confirmability, trustworthiness)</a:t>
            </a:r>
          </a:p>
        </p:txBody>
      </p:sp>
      <p:cxnSp>
        <p:nvCxnSpPr>
          <p:cNvPr id="15" name="Straight Arrow Connector 14">
            <a:extLst>
              <a:ext uri="{FF2B5EF4-FFF2-40B4-BE49-F238E27FC236}">
                <a16:creationId xmlns:a16="http://schemas.microsoft.com/office/drawing/2014/main" id="{A8FDAC40-2F11-B480-A752-FA8788C2881C}"/>
              </a:ext>
            </a:extLst>
          </p:cNvPr>
          <p:cNvCxnSpPr/>
          <p:nvPr/>
        </p:nvCxnSpPr>
        <p:spPr>
          <a:xfrm>
            <a:off x="1300480" y="2966170"/>
            <a:ext cx="0" cy="43396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354837FC-A688-F871-4052-07376A533898}"/>
              </a:ext>
            </a:extLst>
          </p:cNvPr>
          <p:cNvCxnSpPr/>
          <p:nvPr/>
        </p:nvCxnSpPr>
        <p:spPr>
          <a:xfrm>
            <a:off x="3709504" y="2966170"/>
            <a:ext cx="0" cy="43396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58DBF2C2-8EB1-372F-2A5D-6246081A721A}"/>
              </a:ext>
            </a:extLst>
          </p:cNvPr>
          <p:cNvCxnSpPr/>
          <p:nvPr/>
        </p:nvCxnSpPr>
        <p:spPr>
          <a:xfrm>
            <a:off x="5797824" y="2842591"/>
            <a:ext cx="0" cy="43396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3E5DE4C1-1A8A-E8C0-7BCE-794BB7BB03A5}"/>
              </a:ext>
            </a:extLst>
          </p:cNvPr>
          <p:cNvCxnSpPr/>
          <p:nvPr/>
        </p:nvCxnSpPr>
        <p:spPr>
          <a:xfrm>
            <a:off x="7931536" y="2750601"/>
            <a:ext cx="0" cy="43396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87026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3AD3A-1E9D-58D2-ABB4-F1D5B8EE6CA6}"/>
              </a:ext>
            </a:extLst>
          </p:cNvPr>
          <p:cNvSpPr>
            <a:spLocks noGrp="1"/>
          </p:cNvSpPr>
          <p:nvPr>
            <p:ph type="title"/>
          </p:nvPr>
        </p:nvSpPr>
        <p:spPr/>
        <p:txBody>
          <a:bodyPr/>
          <a:lstStyle/>
          <a:p>
            <a:r>
              <a:rPr lang="en-US" dirty="0"/>
              <a:t>Quality?</a:t>
            </a:r>
          </a:p>
        </p:txBody>
      </p:sp>
      <p:sp>
        <p:nvSpPr>
          <p:cNvPr id="3" name="Text Placeholder 2">
            <a:extLst>
              <a:ext uri="{FF2B5EF4-FFF2-40B4-BE49-F238E27FC236}">
                <a16:creationId xmlns:a16="http://schemas.microsoft.com/office/drawing/2014/main" id="{1D3B620D-4A64-B350-DA71-4B4257D71759}"/>
              </a:ext>
            </a:extLst>
          </p:cNvPr>
          <p:cNvSpPr>
            <a:spLocks noGrp="1"/>
          </p:cNvSpPr>
          <p:nvPr>
            <p:ph type="body" idx="1"/>
          </p:nvPr>
        </p:nvSpPr>
        <p:spPr/>
        <p:txBody>
          <a:bodyPr/>
          <a:lstStyle/>
          <a:p>
            <a:r>
              <a:rPr lang="en-US" dirty="0"/>
              <a:t>In the end</a:t>
            </a:r>
          </a:p>
          <a:p>
            <a:pPr lvl="1"/>
            <a:r>
              <a:rPr lang="en-US" dirty="0"/>
              <a:t>Rich description</a:t>
            </a:r>
          </a:p>
          <a:p>
            <a:pPr lvl="1"/>
            <a:r>
              <a:rPr lang="en-US" dirty="0"/>
              <a:t>Balanced, contextual understanding</a:t>
            </a:r>
          </a:p>
          <a:p>
            <a:pPr lvl="1"/>
            <a:r>
              <a:rPr lang="en-US" dirty="0"/>
              <a:t>Learn lessons</a:t>
            </a:r>
          </a:p>
          <a:p>
            <a:pPr lvl="1"/>
            <a:r>
              <a:rPr lang="en-US" dirty="0"/>
              <a:t>Resonates</a:t>
            </a:r>
          </a:p>
          <a:p>
            <a:pPr lvl="1"/>
            <a:r>
              <a:rPr lang="en-US" dirty="0"/>
              <a:t>Representative of individual lived experience</a:t>
            </a:r>
          </a:p>
          <a:p>
            <a:pPr lvl="1"/>
            <a:endParaRPr lang="en-US" dirty="0"/>
          </a:p>
        </p:txBody>
      </p:sp>
      <p:sp>
        <p:nvSpPr>
          <p:cNvPr id="4" name="Slide Number Placeholder 3">
            <a:extLst>
              <a:ext uri="{FF2B5EF4-FFF2-40B4-BE49-F238E27FC236}">
                <a16:creationId xmlns:a16="http://schemas.microsoft.com/office/drawing/2014/main" id="{CEEA61F5-BB42-E1EE-F9E8-E7FD0E0118BD}"/>
              </a:ext>
            </a:extLst>
          </p:cNvPr>
          <p:cNvSpPr>
            <a:spLocks noGrp="1"/>
          </p:cNvSpPr>
          <p:nvPr>
            <p:ph type="sldNum" idx="12"/>
          </p:nvPr>
        </p:nvSpPr>
        <p:spPr/>
        <p:txBody>
          <a:bodyPr/>
          <a:lstStyle/>
          <a:p>
            <a:pPr lvl="0">
              <a:spcBef>
                <a:spcPts val="0"/>
              </a:spcBef>
              <a:buNone/>
            </a:pPr>
            <a:fld id="{00000000-1234-1234-1234-123412341234}" type="slidenum">
              <a:rPr lang="en-GB" smtClean="0"/>
              <a:t>4</a:t>
            </a:fld>
            <a:endParaRPr lang="en-GB"/>
          </a:p>
        </p:txBody>
      </p:sp>
    </p:spTree>
    <p:extLst>
      <p:ext uri="{BB962C8B-B14F-4D97-AF65-F5344CB8AC3E}">
        <p14:creationId xmlns:p14="http://schemas.microsoft.com/office/powerpoint/2010/main" val="2461251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353C-B80D-35E8-69BF-B0C20DED85AE}"/>
              </a:ext>
            </a:extLst>
          </p:cNvPr>
          <p:cNvSpPr>
            <a:spLocks noGrp="1"/>
          </p:cNvSpPr>
          <p:nvPr>
            <p:ph type="title"/>
          </p:nvPr>
        </p:nvSpPr>
        <p:spPr/>
        <p:txBody>
          <a:bodyPr>
            <a:noAutofit/>
          </a:bodyPr>
          <a:lstStyle/>
          <a:p>
            <a:r>
              <a:rPr lang="en-US" sz="2400" b="1" dirty="0">
                <a:effectLst/>
              </a:rPr>
              <a:t>Co</a:t>
            </a:r>
            <a:r>
              <a:rPr lang="en-US" sz="2400" dirty="0">
                <a:effectLst/>
              </a:rPr>
              <a:t>nsolidated </a:t>
            </a:r>
            <a:r>
              <a:rPr lang="en-US" sz="2400" dirty="0"/>
              <a:t>C</a:t>
            </a:r>
            <a:r>
              <a:rPr lang="en-US" sz="2400" dirty="0">
                <a:effectLst/>
              </a:rPr>
              <a:t>riteria for </a:t>
            </a:r>
            <a:r>
              <a:rPr lang="en-US" sz="2400" b="1" dirty="0">
                <a:effectLst/>
              </a:rPr>
              <a:t>Re</a:t>
            </a:r>
            <a:r>
              <a:rPr lang="en-US" sz="2400" dirty="0">
                <a:effectLst/>
              </a:rPr>
              <a:t>porting </a:t>
            </a:r>
            <a:r>
              <a:rPr lang="en-US" sz="2400" b="1" dirty="0">
                <a:effectLst/>
              </a:rPr>
              <a:t>Q</a:t>
            </a:r>
            <a:r>
              <a:rPr lang="en-US" sz="2400" dirty="0">
                <a:effectLst/>
              </a:rPr>
              <a:t>ualitative Research (COREQ)</a:t>
            </a:r>
            <a:endParaRPr lang="en-US" sz="2400" dirty="0"/>
          </a:p>
        </p:txBody>
      </p:sp>
      <p:sp>
        <p:nvSpPr>
          <p:cNvPr id="3" name="Text Placeholder 2">
            <a:extLst>
              <a:ext uri="{FF2B5EF4-FFF2-40B4-BE49-F238E27FC236}">
                <a16:creationId xmlns:a16="http://schemas.microsoft.com/office/drawing/2014/main" id="{5A0F6F49-3115-CA0A-D4BA-87DF3EF3008C}"/>
              </a:ext>
            </a:extLst>
          </p:cNvPr>
          <p:cNvSpPr>
            <a:spLocks noGrp="1"/>
          </p:cNvSpPr>
          <p:nvPr>
            <p:ph type="body" idx="1"/>
          </p:nvPr>
        </p:nvSpPr>
        <p:spPr/>
        <p:txBody>
          <a:bodyPr/>
          <a:lstStyle/>
          <a:p>
            <a:r>
              <a:rPr lang="en-US" dirty="0">
                <a:effectLst/>
              </a:rPr>
              <a:t>A</a:t>
            </a:r>
            <a:r>
              <a:rPr lang="en-US" dirty="0">
                <a:solidFill>
                  <a:schemeClr val="accent2">
                    <a:lumMod val="50000"/>
                  </a:schemeClr>
                </a:solidFill>
                <a:effectLst/>
              </a:rPr>
              <a:t> checklist </a:t>
            </a:r>
            <a:r>
              <a:rPr lang="en-US" dirty="0">
                <a:effectLst/>
              </a:rPr>
              <a:t>of items to guide assessment of rigorous qualitative research</a:t>
            </a:r>
          </a:p>
          <a:p>
            <a:pPr lvl="1"/>
            <a:r>
              <a:rPr lang="en-US" dirty="0"/>
              <a:t>Link: </a:t>
            </a:r>
            <a:r>
              <a:rPr lang="en-US" dirty="0">
                <a:hlinkClick r:id="rId2"/>
              </a:rPr>
              <a:t>https://cdn.elsevier.com/promis_misc/ISSM_COREQ_Checklist.pdf</a:t>
            </a:r>
            <a:r>
              <a:rPr lang="en-US" dirty="0"/>
              <a:t> </a:t>
            </a:r>
          </a:p>
          <a:p>
            <a:pPr lvl="1"/>
            <a:endParaRPr lang="en-US" dirty="0"/>
          </a:p>
        </p:txBody>
      </p:sp>
      <p:sp>
        <p:nvSpPr>
          <p:cNvPr id="4" name="Slide Number Placeholder 3">
            <a:extLst>
              <a:ext uri="{FF2B5EF4-FFF2-40B4-BE49-F238E27FC236}">
                <a16:creationId xmlns:a16="http://schemas.microsoft.com/office/drawing/2014/main" id="{9D703860-1373-7FCE-B16C-EF7DDD87F6EB}"/>
              </a:ext>
            </a:extLst>
          </p:cNvPr>
          <p:cNvSpPr>
            <a:spLocks noGrp="1"/>
          </p:cNvSpPr>
          <p:nvPr>
            <p:ph type="sldNum" idx="12"/>
          </p:nvPr>
        </p:nvSpPr>
        <p:spPr/>
        <p:txBody>
          <a:bodyPr/>
          <a:lstStyle/>
          <a:p>
            <a:pPr lvl="0">
              <a:spcBef>
                <a:spcPts val="0"/>
              </a:spcBef>
              <a:buNone/>
            </a:pPr>
            <a:fld id="{00000000-1234-1234-1234-123412341234}" type="slidenum">
              <a:rPr lang="en-GB" smtClean="0"/>
              <a:t>5</a:t>
            </a:fld>
            <a:endParaRPr lang="en-GB"/>
          </a:p>
        </p:txBody>
      </p:sp>
      <p:pic>
        <p:nvPicPr>
          <p:cNvPr id="6" name="Picture 5" descr="A screenshot of a questionnaire&#10;&#10;Description automatically generated">
            <a:extLst>
              <a:ext uri="{FF2B5EF4-FFF2-40B4-BE49-F238E27FC236}">
                <a16:creationId xmlns:a16="http://schemas.microsoft.com/office/drawing/2014/main" id="{630BD06C-626E-BB65-ECD8-ACC24484E1B7}"/>
              </a:ext>
            </a:extLst>
          </p:cNvPr>
          <p:cNvPicPr>
            <a:picLocks noChangeAspect="1"/>
          </p:cNvPicPr>
          <p:nvPr/>
        </p:nvPicPr>
        <p:blipFill rotWithShape="1">
          <a:blip r:embed="rId3"/>
          <a:srcRect b="11847"/>
          <a:stretch/>
        </p:blipFill>
        <p:spPr>
          <a:xfrm>
            <a:off x="1346200" y="2300392"/>
            <a:ext cx="5836920" cy="2268633"/>
          </a:xfrm>
          <a:prstGeom prst="rect">
            <a:avLst/>
          </a:prstGeom>
        </p:spPr>
      </p:pic>
    </p:spTree>
    <p:extLst>
      <p:ext uri="{BB962C8B-B14F-4D97-AF65-F5344CB8AC3E}">
        <p14:creationId xmlns:p14="http://schemas.microsoft.com/office/powerpoint/2010/main" val="248077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1"/>
        <p:cNvGrpSpPr/>
        <p:nvPr/>
      </p:nvGrpSpPr>
      <p:grpSpPr>
        <a:xfrm>
          <a:off x="0" y="0"/>
          <a:ext cx="0" cy="0"/>
          <a:chOff x="0" y="0"/>
          <a:chExt cx="0" cy="0"/>
        </a:xfrm>
      </p:grpSpPr>
      <p:sp useBgFill="1">
        <p:nvSpPr>
          <p:cNvPr id="2067" name="Rectangle 2066">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9" name="Rectangle 2068">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in a suit and tie&#10;&#10;Description automatically generated">
            <a:extLst>
              <a:ext uri="{FF2B5EF4-FFF2-40B4-BE49-F238E27FC236}">
                <a16:creationId xmlns:a16="http://schemas.microsoft.com/office/drawing/2014/main" id="{9568A865-CF56-4ADB-0FDA-67E2A644C925}"/>
              </a:ext>
            </a:extLst>
          </p:cNvPr>
          <p:cNvPicPr>
            <a:picLocks noChangeAspect="1"/>
          </p:cNvPicPr>
          <p:nvPr/>
        </p:nvPicPr>
        <p:blipFill rotWithShape="1">
          <a:blip r:embed="rId3">
            <a:alphaModFix amt="40000"/>
          </a:blip>
          <a:srcRect l="15960" r="15963" b="1"/>
          <a:stretch/>
        </p:blipFill>
        <p:spPr>
          <a:xfrm>
            <a:off x="21" y="10"/>
            <a:ext cx="5242540" cy="5143490"/>
          </a:xfrm>
          <a:prstGeom prst="rect">
            <a:avLst/>
          </a:prstGeom>
        </p:spPr>
      </p:pic>
      <p:sp>
        <p:nvSpPr>
          <p:cNvPr id="8" name="Text Placeholder 7">
            <a:extLst>
              <a:ext uri="{FF2B5EF4-FFF2-40B4-BE49-F238E27FC236}">
                <a16:creationId xmlns:a16="http://schemas.microsoft.com/office/drawing/2014/main" id="{09B08634-0D7C-F242-7728-EC80BBFE9533}"/>
              </a:ext>
            </a:extLst>
          </p:cNvPr>
          <p:cNvSpPr>
            <a:spLocks noGrp="1"/>
          </p:cNvSpPr>
          <p:nvPr>
            <p:ph type="body" idx="1"/>
          </p:nvPr>
        </p:nvSpPr>
        <p:spPr>
          <a:xfrm>
            <a:off x="628650" y="2346960"/>
            <a:ext cx="3464715" cy="2285762"/>
          </a:xfrm>
        </p:spPr>
        <p:txBody>
          <a:bodyPr vert="horz" lIns="91440" tIns="45720" rIns="91440" bIns="45720" rtlCol="0">
            <a:normAutofit/>
          </a:bodyPr>
          <a:lstStyle/>
          <a:p>
            <a:pPr indent="-228600" defTabSz="914400"/>
            <a:r>
              <a:rPr lang="en-US" sz="1500" dirty="0">
                <a:solidFill>
                  <a:schemeClr val="bg1"/>
                </a:solidFill>
                <a:latin typeface="+mn-lt"/>
                <a:ea typeface="+mn-ea"/>
                <a:cs typeface="+mn-cs"/>
                <a:hlinkClick r:id="rId4">
                  <a:extLst>
                    <a:ext uri="{A12FA001-AC4F-418D-AE19-62706E023703}">
                      <ahyp:hlinkClr xmlns:ahyp="http://schemas.microsoft.com/office/drawing/2018/hyperlinkcolor" val="tx"/>
                    </a:ext>
                  </a:extLst>
                </a:hlinkClick>
              </a:rPr>
              <a:t>Gilgo Beach Killings</a:t>
            </a:r>
            <a:endParaRPr lang="en-US" sz="1500" dirty="0">
              <a:solidFill>
                <a:schemeClr val="bg1"/>
              </a:solidFill>
              <a:latin typeface="+mn-lt"/>
              <a:ea typeface="+mn-ea"/>
              <a:cs typeface="+mn-cs"/>
            </a:endParaRPr>
          </a:p>
        </p:txBody>
      </p:sp>
      <p:pic>
        <p:nvPicPr>
          <p:cNvPr id="2050" name="Picture 2" descr="Image result for murder crime scene board"/>
          <p:cNvPicPr>
            <a:picLocks noChangeAspect="1" noChangeArrowheads="1"/>
          </p:cNvPicPr>
          <p:nvPr/>
        </p:nvPicPr>
        <p:blipFill rotWithShape="1">
          <a:blip r:embed="rId5">
            <a:extLst>
              <a:ext uri="{28A0092B-C50C-407E-A947-70E740481C1C}">
                <a14:useLocalDpi xmlns:a14="http://schemas.microsoft.com/office/drawing/2010/main" val="0"/>
              </a:ext>
            </a:extLst>
          </a:blip>
          <a:srcRect l="20982" r="20982"/>
          <a:stretch/>
        </p:blipFill>
        <p:spPr bwMode="auto">
          <a:xfrm>
            <a:off x="4669497" y="10"/>
            <a:ext cx="4472089" cy="51434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idx="12"/>
          </p:nvPr>
        </p:nvSpPr>
        <p:spPr>
          <a:xfrm>
            <a:off x="6457950" y="4767262"/>
            <a:ext cx="2057400" cy="273844"/>
          </a:xfrm>
        </p:spPr>
        <p:txBody>
          <a:bodyPr vert="horz" lIns="91440" tIns="45720" rIns="91440" bIns="45720" rtlCol="0" anchor="ctr">
            <a:normAutofit/>
          </a:bodyPr>
          <a:lstStyle/>
          <a:p>
            <a:pPr>
              <a:lnSpc>
                <a:spcPct val="90000"/>
              </a:lnSpc>
              <a:spcAft>
                <a:spcPts val="600"/>
              </a:spcAft>
              <a:defRPr/>
            </a:pPr>
            <a:fld id="{00000000-1234-1234-1234-123412341234}" type="slidenum">
              <a:rPr lang="en-US" sz="1200" kern="1200" smtClean="0">
                <a:solidFill>
                  <a:srgbClr val="FFFFFF"/>
                </a:solidFill>
                <a:latin typeface="+mn-lt"/>
                <a:ea typeface="+mn-ea"/>
                <a:cs typeface="+mn-cs"/>
              </a:rPr>
              <a:pPr>
                <a:lnSpc>
                  <a:spcPct val="90000"/>
                </a:lnSpc>
                <a:spcAft>
                  <a:spcPts val="600"/>
                </a:spcAft>
                <a:defRPr/>
              </a:pPr>
              <a:t>6</a:t>
            </a:fld>
            <a:endParaRPr lang="en-US" sz="1200" kern="1200">
              <a:solidFill>
                <a:srgbClr val="FFFFFF"/>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Tm="20"/>
    </mc:Choice>
    <mc:Fallback xmlns="">
      <p:transition spd="slow" advTm="2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54313-3545-E4F4-C35D-40FA392E5FA1}"/>
              </a:ext>
            </a:extLst>
          </p:cNvPr>
          <p:cNvSpPr>
            <a:spLocks noGrp="1"/>
          </p:cNvSpPr>
          <p:nvPr>
            <p:ph type="title"/>
          </p:nvPr>
        </p:nvSpPr>
        <p:spPr/>
        <p:txBody>
          <a:bodyPr>
            <a:normAutofit/>
          </a:bodyPr>
          <a:lstStyle/>
          <a:p>
            <a:r>
              <a:rPr lang="en-US" dirty="0"/>
              <a:t>COREQ Criteria: </a:t>
            </a:r>
            <a:r>
              <a:rPr lang="en-US" dirty="0">
                <a:solidFill>
                  <a:schemeClr val="accent2">
                    <a:lumMod val="50000"/>
                  </a:schemeClr>
                </a:solidFill>
              </a:rPr>
              <a:t>Research Team</a:t>
            </a:r>
          </a:p>
        </p:txBody>
      </p:sp>
      <p:sp>
        <p:nvSpPr>
          <p:cNvPr id="3" name="Text Placeholder 2">
            <a:extLst>
              <a:ext uri="{FF2B5EF4-FFF2-40B4-BE49-F238E27FC236}">
                <a16:creationId xmlns:a16="http://schemas.microsoft.com/office/drawing/2014/main" id="{7C6C9CAF-806B-5005-364F-65801BEBB510}"/>
              </a:ext>
            </a:extLst>
          </p:cNvPr>
          <p:cNvSpPr>
            <a:spLocks noGrp="1"/>
          </p:cNvSpPr>
          <p:nvPr>
            <p:ph type="body" idx="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12E26772-622C-75CE-756B-B54A651A19ED}"/>
              </a:ext>
            </a:extLst>
          </p:cNvPr>
          <p:cNvSpPr>
            <a:spLocks noGrp="1"/>
          </p:cNvSpPr>
          <p:nvPr>
            <p:ph type="sldNum" idx="12"/>
          </p:nvPr>
        </p:nvSpPr>
        <p:spPr/>
        <p:txBody>
          <a:bodyPr/>
          <a:lstStyle/>
          <a:p>
            <a:pPr lvl="0">
              <a:spcBef>
                <a:spcPts val="0"/>
              </a:spcBef>
              <a:buNone/>
            </a:pPr>
            <a:fld id="{00000000-1234-1234-1234-123412341234}" type="slidenum">
              <a:rPr lang="en-GB" smtClean="0"/>
              <a:t>7</a:t>
            </a:fld>
            <a:endParaRPr lang="en-GB"/>
          </a:p>
        </p:txBody>
      </p:sp>
      <p:pic>
        <p:nvPicPr>
          <p:cNvPr id="8" name="Picture 7" descr="A screenshot of a cell phone&#10;&#10;Description automatically generated">
            <a:extLst>
              <a:ext uri="{FF2B5EF4-FFF2-40B4-BE49-F238E27FC236}">
                <a16:creationId xmlns:a16="http://schemas.microsoft.com/office/drawing/2014/main" id="{E76D6ACC-AB41-9CE8-1A58-3B62156D12D2}"/>
              </a:ext>
            </a:extLst>
          </p:cNvPr>
          <p:cNvPicPr>
            <a:picLocks noChangeAspect="1"/>
          </p:cNvPicPr>
          <p:nvPr/>
        </p:nvPicPr>
        <p:blipFill>
          <a:blip r:embed="rId3"/>
          <a:stretch>
            <a:fillRect/>
          </a:stretch>
        </p:blipFill>
        <p:spPr>
          <a:xfrm>
            <a:off x="457200" y="1423881"/>
            <a:ext cx="7772400" cy="1493794"/>
          </a:xfrm>
          <a:prstGeom prst="rect">
            <a:avLst/>
          </a:prstGeom>
        </p:spPr>
      </p:pic>
    </p:spTree>
    <p:extLst>
      <p:ext uri="{BB962C8B-B14F-4D97-AF65-F5344CB8AC3E}">
        <p14:creationId xmlns:p14="http://schemas.microsoft.com/office/powerpoint/2010/main" val="272901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3CDB6-281B-5809-FAED-29AE0BA5AB2B}"/>
              </a:ext>
            </a:extLst>
          </p:cNvPr>
          <p:cNvSpPr>
            <a:spLocks noGrp="1"/>
          </p:cNvSpPr>
          <p:nvPr>
            <p:ph type="title"/>
          </p:nvPr>
        </p:nvSpPr>
        <p:spPr>
          <a:xfrm>
            <a:off x="382820" y="292625"/>
            <a:ext cx="8520600" cy="707400"/>
          </a:xfrm>
        </p:spPr>
        <p:txBody>
          <a:bodyPr>
            <a:normAutofit fontScale="90000"/>
          </a:bodyPr>
          <a:lstStyle/>
          <a:p>
            <a:r>
              <a:rPr lang="en-US" dirty="0"/>
              <a:t>Strategy on Research Team: </a:t>
            </a:r>
            <a:r>
              <a:rPr lang="en-US" dirty="0">
                <a:solidFill>
                  <a:schemeClr val="accent2">
                    <a:lumMod val="50000"/>
                  </a:schemeClr>
                </a:solidFill>
              </a:rPr>
              <a:t>Be</a:t>
            </a:r>
            <a:r>
              <a:rPr lang="en-US" dirty="0"/>
              <a:t> </a:t>
            </a:r>
            <a:r>
              <a:rPr lang="en-US" dirty="0">
                <a:solidFill>
                  <a:schemeClr val="accent2">
                    <a:lumMod val="50000"/>
                  </a:schemeClr>
                </a:solidFill>
              </a:rPr>
              <a:t>culturally Naive</a:t>
            </a:r>
          </a:p>
        </p:txBody>
      </p:sp>
      <p:sp>
        <p:nvSpPr>
          <p:cNvPr id="3" name="Text Placeholder 2">
            <a:extLst>
              <a:ext uri="{FF2B5EF4-FFF2-40B4-BE49-F238E27FC236}">
                <a16:creationId xmlns:a16="http://schemas.microsoft.com/office/drawing/2014/main" id="{DDE5217B-A168-1D90-DB7A-5F624625886F}"/>
              </a:ext>
            </a:extLst>
          </p:cNvPr>
          <p:cNvSpPr>
            <a:spLocks noGrp="1"/>
          </p:cNvSpPr>
          <p:nvPr>
            <p:ph type="body" idx="1"/>
          </p:nvPr>
        </p:nvSpPr>
        <p:spPr/>
        <p:txBody>
          <a:bodyPr/>
          <a:lstStyle/>
          <a:p>
            <a:r>
              <a:rPr lang="en-US" dirty="0"/>
              <a:t>Use </a:t>
            </a:r>
            <a:r>
              <a:rPr lang="en-US" b="1" dirty="0">
                <a:solidFill>
                  <a:srgbClr val="C00000"/>
                </a:solidFill>
              </a:rPr>
              <a:t>cultural naiveté </a:t>
            </a:r>
            <a:r>
              <a:rPr lang="en-US" dirty="0"/>
              <a:t>to your benefit</a:t>
            </a:r>
          </a:p>
          <a:p>
            <a:pPr lvl="1"/>
            <a:r>
              <a:rPr lang="en-US" dirty="0"/>
              <a:t>Pretend or express that you do not know or understand an issue and let the participant explain it to you </a:t>
            </a:r>
          </a:p>
          <a:p>
            <a:pPr lvl="1"/>
            <a:endParaRPr lang="en-US" dirty="0"/>
          </a:p>
          <a:p>
            <a:pPr lvl="1"/>
            <a:r>
              <a:rPr lang="en-US" dirty="0"/>
              <a:t>Example: I am a man. </a:t>
            </a:r>
            <a:r>
              <a:rPr lang="en-US" u="sng" dirty="0">
                <a:solidFill>
                  <a:schemeClr val="accent2">
                    <a:lumMod val="50000"/>
                  </a:schemeClr>
                </a:solidFill>
              </a:rPr>
              <a:t>I have never given birth before</a:t>
            </a:r>
            <a:r>
              <a:rPr lang="en-US" dirty="0"/>
              <a:t>, so I do not know what women go through when they give birth. </a:t>
            </a:r>
            <a:r>
              <a:rPr lang="en-US" u="sng" dirty="0">
                <a:solidFill>
                  <a:schemeClr val="accent2">
                    <a:lumMod val="50000"/>
                  </a:schemeClr>
                </a:solidFill>
              </a:rPr>
              <a:t>Could you help me understand</a:t>
            </a:r>
            <a:r>
              <a:rPr lang="en-US" dirty="0"/>
              <a:t> what is like to give birth at this hospital</a:t>
            </a:r>
          </a:p>
          <a:p>
            <a:pPr lvl="1"/>
            <a:endParaRPr lang="en-US" b="1" dirty="0">
              <a:solidFill>
                <a:srgbClr val="C00000"/>
              </a:solidFill>
            </a:endParaRPr>
          </a:p>
          <a:p>
            <a:pPr lvl="1"/>
            <a:endParaRPr lang="en-US" b="1" dirty="0">
              <a:solidFill>
                <a:srgbClr val="C00000"/>
              </a:solidFill>
            </a:endParaRPr>
          </a:p>
          <a:p>
            <a:pPr lvl="1"/>
            <a:endParaRPr lang="en-US" b="1" dirty="0">
              <a:solidFill>
                <a:srgbClr val="C00000"/>
              </a:solidFill>
            </a:endParaRPr>
          </a:p>
          <a:p>
            <a:endParaRPr lang="en-US" b="1" dirty="0"/>
          </a:p>
        </p:txBody>
      </p:sp>
      <p:sp>
        <p:nvSpPr>
          <p:cNvPr id="4" name="Slide Number Placeholder 3">
            <a:extLst>
              <a:ext uri="{FF2B5EF4-FFF2-40B4-BE49-F238E27FC236}">
                <a16:creationId xmlns:a16="http://schemas.microsoft.com/office/drawing/2014/main" id="{D6C90753-5338-1DCC-A990-5AF573D14541}"/>
              </a:ext>
            </a:extLst>
          </p:cNvPr>
          <p:cNvSpPr>
            <a:spLocks noGrp="1"/>
          </p:cNvSpPr>
          <p:nvPr>
            <p:ph type="sldNum" idx="12"/>
          </p:nvPr>
        </p:nvSpPr>
        <p:spPr/>
        <p:txBody>
          <a:bodyPr/>
          <a:lstStyle/>
          <a:p>
            <a:pPr lvl="0">
              <a:spcBef>
                <a:spcPts val="0"/>
              </a:spcBef>
              <a:buNone/>
            </a:pPr>
            <a:fld id="{00000000-1234-1234-1234-123412341234}" type="slidenum">
              <a:rPr lang="en-GB" smtClean="0"/>
              <a:t>8</a:t>
            </a:fld>
            <a:endParaRPr lang="en-GB"/>
          </a:p>
        </p:txBody>
      </p:sp>
      <p:pic>
        <p:nvPicPr>
          <p:cNvPr id="5" name="Picture 4" descr="A group of black text&#10;&#10;Description automatically generated">
            <a:extLst>
              <a:ext uri="{FF2B5EF4-FFF2-40B4-BE49-F238E27FC236}">
                <a16:creationId xmlns:a16="http://schemas.microsoft.com/office/drawing/2014/main" id="{DCE4F100-9D48-66DD-316B-95A4B1407403}"/>
              </a:ext>
            </a:extLst>
          </p:cNvPr>
          <p:cNvPicPr>
            <a:picLocks noChangeAspect="1"/>
          </p:cNvPicPr>
          <p:nvPr/>
        </p:nvPicPr>
        <p:blipFill>
          <a:blip r:embed="rId2"/>
          <a:stretch>
            <a:fillRect/>
          </a:stretch>
        </p:blipFill>
        <p:spPr>
          <a:xfrm>
            <a:off x="5709920" y="3873423"/>
            <a:ext cx="2489200" cy="742698"/>
          </a:xfrm>
          <a:prstGeom prst="rect">
            <a:avLst/>
          </a:prstGeom>
        </p:spPr>
      </p:pic>
    </p:spTree>
    <p:extLst>
      <p:ext uri="{BB962C8B-B14F-4D97-AF65-F5344CB8AC3E}">
        <p14:creationId xmlns:p14="http://schemas.microsoft.com/office/powerpoint/2010/main" val="4005480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4352F-8D43-7D78-C8A4-F5B5C1FC888B}"/>
              </a:ext>
            </a:extLst>
          </p:cNvPr>
          <p:cNvSpPr>
            <a:spLocks noGrp="1"/>
          </p:cNvSpPr>
          <p:nvPr>
            <p:ph type="title"/>
          </p:nvPr>
        </p:nvSpPr>
        <p:spPr/>
        <p:txBody>
          <a:bodyPr>
            <a:normAutofit fontScale="90000"/>
          </a:bodyPr>
          <a:lstStyle/>
          <a:p>
            <a:r>
              <a:rPr lang="en-US" dirty="0"/>
              <a:t>Strategy on Research Team: </a:t>
            </a:r>
            <a:r>
              <a:rPr lang="en-US" dirty="0">
                <a:solidFill>
                  <a:schemeClr val="accent2">
                    <a:lumMod val="50000"/>
                  </a:schemeClr>
                </a:solidFill>
              </a:rPr>
              <a:t>Give power</a:t>
            </a:r>
          </a:p>
        </p:txBody>
      </p:sp>
      <p:sp>
        <p:nvSpPr>
          <p:cNvPr id="3" name="Text Placeholder 2">
            <a:extLst>
              <a:ext uri="{FF2B5EF4-FFF2-40B4-BE49-F238E27FC236}">
                <a16:creationId xmlns:a16="http://schemas.microsoft.com/office/drawing/2014/main" id="{29D0AEA9-59AA-4430-2EE5-2564EBE21207}"/>
              </a:ext>
            </a:extLst>
          </p:cNvPr>
          <p:cNvSpPr>
            <a:spLocks noGrp="1"/>
          </p:cNvSpPr>
          <p:nvPr>
            <p:ph type="body" idx="1"/>
          </p:nvPr>
        </p:nvSpPr>
        <p:spPr>
          <a:xfrm>
            <a:off x="311700" y="1266324"/>
            <a:ext cx="4118060" cy="3559675"/>
          </a:xfrm>
        </p:spPr>
        <p:txBody>
          <a:bodyPr/>
          <a:lstStyle/>
          <a:p>
            <a:r>
              <a:rPr lang="en-US" dirty="0"/>
              <a:t>Make the </a:t>
            </a:r>
            <a:r>
              <a:rPr lang="en-US" b="1" dirty="0">
                <a:solidFill>
                  <a:srgbClr val="C00000"/>
                </a:solidFill>
              </a:rPr>
              <a:t>participant feel powerful </a:t>
            </a:r>
          </a:p>
          <a:p>
            <a:pPr lvl="1"/>
            <a:r>
              <a:rPr lang="en-US" dirty="0"/>
              <a:t>If possible, </a:t>
            </a:r>
            <a:r>
              <a:rPr lang="en-US" b="1" dirty="0">
                <a:solidFill>
                  <a:schemeClr val="accent2">
                    <a:lumMod val="50000"/>
                  </a:schemeClr>
                </a:solidFill>
              </a:rPr>
              <a:t>sit on a lower chair</a:t>
            </a:r>
          </a:p>
          <a:p>
            <a:pPr lvl="1"/>
            <a:r>
              <a:rPr lang="en-US" dirty="0"/>
              <a:t>If you are a student or research assistant, introduce yourself as such</a:t>
            </a:r>
          </a:p>
          <a:p>
            <a:pPr lvl="1"/>
            <a:r>
              <a:rPr lang="en-US" dirty="0"/>
              <a:t>Respect the participant and treat </a:t>
            </a:r>
            <a:r>
              <a:rPr lang="en-US" b="1" dirty="0">
                <a:solidFill>
                  <a:schemeClr val="accent2">
                    <a:lumMod val="50000"/>
                  </a:schemeClr>
                </a:solidFill>
              </a:rPr>
              <a:t>the participant as an expert </a:t>
            </a:r>
            <a:r>
              <a:rPr lang="en-US" dirty="0"/>
              <a:t>or “professor” of his or her experiences</a:t>
            </a:r>
          </a:p>
          <a:p>
            <a:pPr lvl="1"/>
            <a:r>
              <a:rPr lang="en-US" dirty="0"/>
              <a:t>Listen: Echoing probe (</a:t>
            </a:r>
            <a:r>
              <a:rPr lang="en-US" dirty="0">
                <a:solidFill>
                  <a:schemeClr val="accent2">
                    <a:lumMod val="50000"/>
                  </a:schemeClr>
                </a:solidFill>
              </a:rPr>
              <a:t>I heard you say</a:t>
            </a:r>
            <a:r>
              <a:rPr lang="en-US" dirty="0"/>
              <a:t>, paraphrasing.</a:t>
            </a:r>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843704B0-AF2B-0491-9C3F-5CB26251B276}"/>
              </a:ext>
            </a:extLst>
          </p:cNvPr>
          <p:cNvSpPr>
            <a:spLocks noGrp="1"/>
          </p:cNvSpPr>
          <p:nvPr>
            <p:ph type="sldNum" idx="12"/>
          </p:nvPr>
        </p:nvSpPr>
        <p:spPr/>
        <p:txBody>
          <a:bodyPr/>
          <a:lstStyle/>
          <a:p>
            <a:pPr lvl="0">
              <a:spcBef>
                <a:spcPts val="0"/>
              </a:spcBef>
              <a:buNone/>
            </a:pPr>
            <a:fld id="{00000000-1234-1234-1234-123412341234}" type="slidenum">
              <a:rPr lang="en-GB" smtClean="0"/>
              <a:t>9</a:t>
            </a:fld>
            <a:endParaRPr lang="en-GB"/>
          </a:p>
        </p:txBody>
      </p:sp>
      <p:pic>
        <p:nvPicPr>
          <p:cNvPr id="5" name="Picture 4">
            <a:extLst>
              <a:ext uri="{FF2B5EF4-FFF2-40B4-BE49-F238E27FC236}">
                <a16:creationId xmlns:a16="http://schemas.microsoft.com/office/drawing/2014/main" id="{F8E77D32-252C-AA1C-9EA3-2D9E428CD0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7131" y="1505340"/>
            <a:ext cx="4350042" cy="2446899"/>
          </a:xfrm>
          <a:prstGeom prst="rect">
            <a:avLst/>
          </a:prstGeom>
        </p:spPr>
      </p:pic>
    </p:spTree>
    <p:extLst>
      <p:ext uri="{BB962C8B-B14F-4D97-AF65-F5344CB8AC3E}">
        <p14:creationId xmlns:p14="http://schemas.microsoft.com/office/powerpoint/2010/main" val="2140477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35835</TotalTime>
  <Words>1576</Words>
  <Application>Microsoft Macintosh PowerPoint</Application>
  <PresentationFormat>On-screen Show (16:9)</PresentationFormat>
  <Paragraphs>226</Paragraphs>
  <Slides>29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Tahoma</vt:lpstr>
      <vt:lpstr>Open Sans</vt:lpstr>
      <vt:lpstr>Office Theme</vt:lpstr>
      <vt:lpstr>Effective Strategies: Collecting High Quality Qualitative Data</vt:lpstr>
      <vt:lpstr>Lecture Objectives</vt:lpstr>
      <vt:lpstr>Different layers of quality: Qualitative Research</vt:lpstr>
      <vt:lpstr>Quality?</vt:lpstr>
      <vt:lpstr>Consolidated Criteria for Reporting Qualitative Research (COREQ)</vt:lpstr>
      <vt:lpstr>PowerPoint Presentation</vt:lpstr>
      <vt:lpstr>COREQ Criteria: Research Team</vt:lpstr>
      <vt:lpstr>Strategy on Research Team: Be culturally Naive</vt:lpstr>
      <vt:lpstr>Strategy on Research Team: Give power</vt:lpstr>
      <vt:lpstr>COREQ Criteria: Relationship with participants</vt:lpstr>
      <vt:lpstr>Strategy on Relationships (1): Build rapport</vt:lpstr>
      <vt:lpstr>Strategy on Relations (2): Ask descriptive questions</vt:lpstr>
      <vt:lpstr>Strategy on Relationships (3): Prepare for challenging participants</vt:lpstr>
      <vt:lpstr>COREQ Criteria: Study design</vt:lpstr>
      <vt:lpstr>Strategy on Methodology: Identify your methodological orientation</vt:lpstr>
      <vt:lpstr>COREQ Criteria: Participant Selection</vt:lpstr>
      <vt:lpstr>Strategy Participant Selection(1): Think like a murder detective</vt:lpstr>
      <vt:lpstr>COREQ Criteria: Data Collection</vt:lpstr>
      <vt:lpstr>Strategy on Data Collection (1): Still think like a murder detective</vt:lpstr>
      <vt:lpstr>Strategy on Data Collection (1): Train and Pilot test</vt:lpstr>
      <vt:lpstr>Strategy on Data Collection (2): Listen to the interviews</vt:lpstr>
      <vt:lpstr>Strategy on Data Collection (3): Probe! Probe! Probe!</vt:lpstr>
      <vt:lpstr>PowerPoint Presentation</vt:lpstr>
      <vt:lpstr>PowerPoint Presentation</vt:lpstr>
      <vt:lpstr>PowerPoint Presentation</vt:lpstr>
      <vt:lpstr>Strategy on Data Collection (4): Do not wait until the end to analyse</vt:lpstr>
      <vt:lpstr>Interviewing interviewers</vt:lpstr>
      <vt:lpstr>If you do your work well: You will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Materials for board</dc:title>
  <dc:creator>Kwame Sakyi</dc:creator>
  <cp:lastModifiedBy>Kwame Sakyi</cp:lastModifiedBy>
  <cp:revision>56</cp:revision>
  <dcterms:modified xsi:type="dcterms:W3CDTF">2023-07-28T15:28:02Z</dcterms:modified>
</cp:coreProperties>
</file>